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43"/>
  </p:notesMasterIdLst>
  <p:sldIdLst>
    <p:sldId id="256" r:id="rId2"/>
    <p:sldId id="258" r:id="rId3"/>
    <p:sldId id="257" r:id="rId4"/>
    <p:sldId id="259" r:id="rId5"/>
    <p:sldId id="260" r:id="rId6"/>
    <p:sldId id="261" r:id="rId7"/>
    <p:sldId id="262" r:id="rId8"/>
    <p:sldId id="264" r:id="rId9"/>
    <p:sldId id="265" r:id="rId10"/>
    <p:sldId id="289" r:id="rId11"/>
    <p:sldId id="290" r:id="rId12"/>
    <p:sldId id="291" r:id="rId13"/>
    <p:sldId id="267" r:id="rId14"/>
    <p:sldId id="266" r:id="rId15"/>
    <p:sldId id="269" r:id="rId16"/>
    <p:sldId id="268" r:id="rId17"/>
    <p:sldId id="270" r:id="rId18"/>
    <p:sldId id="271" r:id="rId19"/>
    <p:sldId id="272" r:id="rId20"/>
    <p:sldId id="273" r:id="rId21"/>
    <p:sldId id="274" r:id="rId22"/>
    <p:sldId id="276" r:id="rId23"/>
    <p:sldId id="277" r:id="rId24"/>
    <p:sldId id="278" r:id="rId25"/>
    <p:sldId id="282" r:id="rId26"/>
    <p:sldId id="280" r:id="rId27"/>
    <p:sldId id="281" r:id="rId28"/>
    <p:sldId id="283" r:id="rId29"/>
    <p:sldId id="286" r:id="rId30"/>
    <p:sldId id="287" r:id="rId31"/>
    <p:sldId id="288" r:id="rId32"/>
    <p:sldId id="284" r:id="rId33"/>
    <p:sldId id="279" r:id="rId34"/>
    <p:sldId id="263" r:id="rId35"/>
    <p:sldId id="294" r:id="rId36"/>
    <p:sldId id="292" r:id="rId37"/>
    <p:sldId id="293" r:id="rId38"/>
    <p:sldId id="285" r:id="rId39"/>
    <p:sldId id="295" r:id="rId40"/>
    <p:sldId id="296" r:id="rId41"/>
    <p:sldId id="275"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881" autoAdjust="0"/>
  </p:normalViewPr>
  <p:slideViewPr>
    <p:cSldViewPr snapToGrid="0" snapToObjects="1">
      <p:cViewPr>
        <p:scale>
          <a:sx n="103" d="100"/>
          <a:sy n="103" d="100"/>
        </p:scale>
        <p:origin x="-824"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C40A37-28E6-9748-A3CB-22463FD065CA}" type="datetimeFigureOut">
              <a:rPr lang="en-US" smtClean="0"/>
              <a:t>10/03/2012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2D37D2-3BC9-B24D-BE03-33D4A741C1AC}" type="slidenum">
              <a:rPr lang="en-US" smtClean="0"/>
              <a:t>‹#›</a:t>
            </a:fld>
            <a:endParaRPr lang="en-US"/>
          </a:p>
        </p:txBody>
      </p:sp>
    </p:spTree>
    <p:extLst>
      <p:ext uri="{BB962C8B-B14F-4D97-AF65-F5344CB8AC3E}">
        <p14:creationId xmlns:p14="http://schemas.microsoft.com/office/powerpoint/2010/main" val="15687662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Yalta</a:t>
            </a:r>
            <a:r>
              <a:rPr lang="en-US" baseline="0" dirty="0" smtClean="0"/>
              <a:t> summit, 1945, carving up spheres of influence in Europe</a:t>
            </a:r>
            <a:endParaRPr lang="en-US" dirty="0"/>
          </a:p>
        </p:txBody>
      </p:sp>
      <p:sp>
        <p:nvSpPr>
          <p:cNvPr id="4" name="Slide Number Placeholder 3"/>
          <p:cNvSpPr>
            <a:spLocks noGrp="1"/>
          </p:cNvSpPr>
          <p:nvPr>
            <p:ph type="sldNum" sz="quarter" idx="10"/>
          </p:nvPr>
        </p:nvSpPr>
        <p:spPr/>
        <p:txBody>
          <a:bodyPr/>
          <a:lstStyle/>
          <a:p>
            <a:fld id="{892D37D2-3BC9-B24D-BE03-33D4A741C1AC}" type="slidenum">
              <a:rPr lang="en-US" smtClean="0"/>
              <a:t>2</a:t>
            </a:fld>
            <a:endParaRPr lang="en-US"/>
          </a:p>
        </p:txBody>
      </p:sp>
    </p:spTree>
    <p:extLst>
      <p:ext uri="{BB962C8B-B14F-4D97-AF65-F5344CB8AC3E}">
        <p14:creationId xmlns:p14="http://schemas.microsoft.com/office/powerpoint/2010/main" val="3166705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2D37D2-3BC9-B24D-BE03-33D4A741C1AC}" type="slidenum">
              <a:rPr lang="en-US" smtClean="0"/>
              <a:t>22</a:t>
            </a:fld>
            <a:endParaRPr lang="en-US"/>
          </a:p>
        </p:txBody>
      </p:sp>
    </p:spTree>
    <p:extLst>
      <p:ext uri="{BB962C8B-B14F-4D97-AF65-F5344CB8AC3E}">
        <p14:creationId xmlns:p14="http://schemas.microsoft.com/office/powerpoint/2010/main" val="3804398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proposals are t1, t2,</a:t>
            </a:r>
            <a:r>
              <a:rPr lang="en-US" baseline="0" dirty="0" smtClean="0"/>
              <a:t> t3 16.67, 49.67, 83</a:t>
            </a:r>
          </a:p>
          <a:p>
            <a:r>
              <a:rPr lang="en-US" baseline="0" dirty="0" smtClean="0"/>
              <a:t>Table only has accepted proposals</a:t>
            </a:r>
            <a:endParaRPr lang="en-US" dirty="0"/>
          </a:p>
        </p:txBody>
      </p:sp>
      <p:sp>
        <p:nvSpPr>
          <p:cNvPr id="4" name="Slide Number Placeholder 3"/>
          <p:cNvSpPr>
            <a:spLocks noGrp="1"/>
          </p:cNvSpPr>
          <p:nvPr>
            <p:ph type="sldNum" sz="quarter" idx="10"/>
          </p:nvPr>
        </p:nvSpPr>
        <p:spPr/>
        <p:txBody>
          <a:bodyPr/>
          <a:lstStyle/>
          <a:p>
            <a:fld id="{892D37D2-3BC9-B24D-BE03-33D4A741C1AC}" type="slidenum">
              <a:rPr lang="en-US" smtClean="0"/>
              <a:t>23</a:t>
            </a:fld>
            <a:endParaRPr lang="en-US"/>
          </a:p>
        </p:txBody>
      </p:sp>
    </p:spTree>
    <p:extLst>
      <p:ext uri="{BB962C8B-B14F-4D97-AF65-F5344CB8AC3E}">
        <p14:creationId xmlns:p14="http://schemas.microsoft.com/office/powerpoint/2010/main" val="3804398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Maybe</a:t>
            </a:r>
            <a:r>
              <a:rPr lang="en-US" baseline="0" dirty="0" smtClean="0"/>
              <a:t> they don</a:t>
            </a:r>
            <a:r>
              <a:rPr lang="fr-FR" baseline="0" dirty="0" smtClean="0"/>
              <a:t>’</a:t>
            </a:r>
            <a:r>
              <a:rPr lang="en-US" baseline="0" dirty="0" smtClean="0"/>
              <a:t>t realize two people are enough? Equity concerns?</a:t>
            </a:r>
            <a:endParaRPr lang="en-US" dirty="0"/>
          </a:p>
        </p:txBody>
      </p:sp>
      <p:sp>
        <p:nvSpPr>
          <p:cNvPr id="4" name="Slide Number Placeholder 3"/>
          <p:cNvSpPr>
            <a:spLocks noGrp="1"/>
          </p:cNvSpPr>
          <p:nvPr>
            <p:ph type="sldNum" sz="quarter" idx="10"/>
          </p:nvPr>
        </p:nvSpPr>
        <p:spPr/>
        <p:txBody>
          <a:bodyPr/>
          <a:lstStyle/>
          <a:p>
            <a:fld id="{892D37D2-3BC9-B24D-BE03-33D4A741C1AC}" type="slidenum">
              <a:rPr lang="en-US" smtClean="0"/>
              <a:t>24</a:t>
            </a:fld>
            <a:endParaRPr lang="en-US"/>
          </a:p>
        </p:txBody>
      </p:sp>
    </p:spTree>
    <p:extLst>
      <p:ext uri="{BB962C8B-B14F-4D97-AF65-F5344CB8AC3E}">
        <p14:creationId xmlns:p14="http://schemas.microsoft.com/office/powerpoint/2010/main" val="3804398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SSPE prediction that T2s will form coalitions with T3s is reasonably subtle as it essentially rests on the fact that T1s can demand relatively large payoffs unless T2s form coalitions with T3s. However, this winds up not to be the case, as the near equal splits T2s offer T1s are readily accepted, with T2s earning approximately what they would have gotten under the SSPE, while also having the highest average frequency with which their proposals were accepted. </a:t>
            </a:r>
            <a:endParaRPr lang="en-US" dirty="0"/>
          </a:p>
        </p:txBody>
      </p:sp>
      <p:sp>
        <p:nvSpPr>
          <p:cNvPr id="4" name="Slide Number Placeholder 3"/>
          <p:cNvSpPr>
            <a:spLocks noGrp="1"/>
          </p:cNvSpPr>
          <p:nvPr>
            <p:ph type="sldNum" sz="quarter" idx="10"/>
          </p:nvPr>
        </p:nvSpPr>
        <p:spPr/>
        <p:txBody>
          <a:bodyPr/>
          <a:lstStyle/>
          <a:p>
            <a:fld id="{892D37D2-3BC9-B24D-BE03-33D4A741C1AC}" type="slidenum">
              <a:rPr lang="en-US" smtClean="0"/>
              <a:t>25</a:t>
            </a:fld>
            <a:endParaRPr lang="en-US"/>
          </a:p>
        </p:txBody>
      </p:sp>
    </p:spTree>
    <p:extLst>
      <p:ext uri="{BB962C8B-B14F-4D97-AF65-F5344CB8AC3E}">
        <p14:creationId xmlns:p14="http://schemas.microsoft.com/office/powerpoint/2010/main" val="38043988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2D37D2-3BC9-B24D-BE03-33D4A741C1AC}" type="slidenum">
              <a:rPr lang="en-US" smtClean="0"/>
              <a:t>26</a:t>
            </a:fld>
            <a:endParaRPr lang="en-US"/>
          </a:p>
        </p:txBody>
      </p:sp>
    </p:spTree>
    <p:extLst>
      <p:ext uri="{BB962C8B-B14F-4D97-AF65-F5344CB8AC3E}">
        <p14:creationId xmlns:p14="http://schemas.microsoft.com/office/powerpoint/2010/main" val="38043988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2D37D2-3BC9-B24D-BE03-33D4A741C1AC}" type="slidenum">
              <a:rPr lang="en-US" smtClean="0"/>
              <a:t>27</a:t>
            </a:fld>
            <a:endParaRPr lang="en-US"/>
          </a:p>
        </p:txBody>
      </p:sp>
    </p:spTree>
    <p:extLst>
      <p:ext uri="{BB962C8B-B14F-4D97-AF65-F5344CB8AC3E}">
        <p14:creationId xmlns:p14="http://schemas.microsoft.com/office/powerpoint/2010/main" val="38043988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random effect </a:t>
            </a:r>
            <a:r>
              <a:rPr lang="en-US" sz="1200" b="0" i="0" u="none" strike="noStrike" kern="1200" baseline="0" dirty="0" err="1" smtClean="0">
                <a:solidFill>
                  <a:schemeClr val="tx1"/>
                </a:solidFill>
                <a:latin typeface="+mn-lt"/>
                <a:ea typeface="+mn-ea"/>
                <a:cs typeface="+mn-cs"/>
              </a:rPr>
              <a:t>probits</a:t>
            </a:r>
            <a:r>
              <a:rPr lang="en-US" sz="1200" b="0" i="0" u="none" strike="noStrike" kern="1200" baseline="0" dirty="0" smtClean="0">
                <a:solidFill>
                  <a:schemeClr val="tx1"/>
                </a:solidFill>
                <a:latin typeface="+mn-lt"/>
                <a:ea typeface="+mn-ea"/>
                <a:cs typeface="+mn-cs"/>
              </a:rPr>
              <a:t> (with a subject random effect) for voting by the different player types with private goods available. The dependent variable is 1 for a yes vote; 0 otherwise </a:t>
            </a:r>
            <a:endParaRPr lang="en-US" dirty="0"/>
          </a:p>
        </p:txBody>
      </p:sp>
      <p:sp>
        <p:nvSpPr>
          <p:cNvPr id="4" name="Slide Number Placeholder 3"/>
          <p:cNvSpPr>
            <a:spLocks noGrp="1"/>
          </p:cNvSpPr>
          <p:nvPr>
            <p:ph type="sldNum" sz="quarter" idx="10"/>
          </p:nvPr>
        </p:nvSpPr>
        <p:spPr/>
        <p:txBody>
          <a:bodyPr/>
          <a:lstStyle/>
          <a:p>
            <a:fld id="{892D37D2-3BC9-B24D-BE03-33D4A741C1AC}" type="slidenum">
              <a:rPr lang="en-US" smtClean="0"/>
              <a:t>28</a:t>
            </a:fld>
            <a:endParaRPr lang="en-US"/>
          </a:p>
        </p:txBody>
      </p:sp>
    </p:spTree>
    <p:extLst>
      <p:ext uri="{BB962C8B-B14F-4D97-AF65-F5344CB8AC3E}">
        <p14:creationId xmlns:p14="http://schemas.microsoft.com/office/powerpoint/2010/main" val="27422152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expected payoff of an offer depends on the probability one or both of the other players accept the proposal, the proposer’s type, and the experimental continuation value for the game should the proposal be defeated. The latter is a type’s average payoff in the game weighted by the frequency of acceptance for each type of proposer.	The experimental continuation values are 613, 566, and 304 for T1, T2, and T3, respectively.</a:t>
            </a:r>
            <a:endParaRPr lang="en-US" dirty="0"/>
          </a:p>
        </p:txBody>
      </p:sp>
      <p:sp>
        <p:nvSpPr>
          <p:cNvPr id="4" name="Slide Number Placeholder 3"/>
          <p:cNvSpPr>
            <a:spLocks noGrp="1"/>
          </p:cNvSpPr>
          <p:nvPr>
            <p:ph type="sldNum" sz="quarter" idx="10"/>
          </p:nvPr>
        </p:nvSpPr>
        <p:spPr/>
        <p:txBody>
          <a:bodyPr/>
          <a:lstStyle/>
          <a:p>
            <a:fld id="{892D37D2-3BC9-B24D-BE03-33D4A741C1AC}" type="slidenum">
              <a:rPr lang="en-US" smtClean="0"/>
              <a:t>29</a:t>
            </a:fld>
            <a:endParaRPr lang="en-US"/>
          </a:p>
        </p:txBody>
      </p:sp>
    </p:spTree>
    <p:extLst>
      <p:ext uri="{BB962C8B-B14F-4D97-AF65-F5344CB8AC3E}">
        <p14:creationId xmlns:p14="http://schemas.microsoft.com/office/powerpoint/2010/main" val="8488868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payoff maximizing proposal that equalizes payoffs (within 1 ECU) between the proposer and one other coalition partner. The efficient splits are: T1 Proposer: Y=33, PT1=67, PT2=33, PT3=0 T2 Proposer: Y=33, PT1=66, PT2=34, PT3=0 T3 Proposer: Y=100, PT1=100, PT2=0, PT3=0, where </a:t>
            </a:r>
            <a:r>
              <a:rPr lang="en-US" sz="1200" kern="1200" dirty="0" err="1" smtClean="0">
                <a:solidFill>
                  <a:schemeClr val="tx1"/>
                </a:solidFill>
                <a:latin typeface="+mn-lt"/>
                <a:ea typeface="+mn-ea"/>
                <a:cs typeface="+mn-cs"/>
              </a:rPr>
              <a:t>PTi</a:t>
            </a:r>
            <a:r>
              <a:rPr lang="en-US" sz="1200" kern="1200" dirty="0" smtClean="0">
                <a:solidFill>
                  <a:schemeClr val="tx1"/>
                </a:solidFill>
                <a:latin typeface="+mn-lt"/>
                <a:ea typeface="+mn-ea"/>
                <a:cs typeface="+mn-cs"/>
              </a:rPr>
              <a:t> = private goods to type Ti (</a:t>
            </a:r>
            <a:r>
              <a:rPr lang="en-US" sz="1200" i="1" kern="1200" dirty="0" smtClean="0">
                <a:solidFill>
                  <a:schemeClr val="tx1"/>
                </a:solidFill>
                <a:latin typeface="+mn-lt"/>
                <a:ea typeface="+mn-ea"/>
                <a:cs typeface="+mn-cs"/>
              </a:rPr>
              <a:t>xi</a:t>
            </a:r>
            <a:r>
              <a:rPr lang="en-US" sz="1200" i="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892D37D2-3BC9-B24D-BE03-33D4A741C1AC}" type="slidenum">
              <a:rPr lang="en-US" smtClean="0"/>
              <a:t>30</a:t>
            </a:fld>
            <a:endParaRPr lang="en-US"/>
          </a:p>
        </p:txBody>
      </p:sp>
    </p:spTree>
    <p:extLst>
      <p:ext uri="{BB962C8B-B14F-4D97-AF65-F5344CB8AC3E}">
        <p14:creationId xmlns:p14="http://schemas.microsoft.com/office/powerpoint/2010/main" val="2517496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Thomas Congressional Research service,</a:t>
            </a:r>
            <a:r>
              <a:rPr lang="en-US" baseline="0" dirty="0" smtClean="0"/>
              <a:t> public information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92D37D2-3BC9-B24D-BE03-33D4A741C1AC}" type="slidenum">
              <a:rPr lang="en-US" smtClean="0"/>
              <a:t>41</a:t>
            </a:fld>
            <a:endParaRPr lang="en-US"/>
          </a:p>
        </p:txBody>
      </p:sp>
    </p:spTree>
    <p:extLst>
      <p:ext uri="{BB962C8B-B14F-4D97-AF65-F5344CB8AC3E}">
        <p14:creationId xmlns:p14="http://schemas.microsoft.com/office/powerpoint/2010/main" val="2254541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2D37D2-3BC9-B24D-BE03-33D4A741C1AC}" type="slidenum">
              <a:rPr lang="en-US" smtClean="0"/>
              <a:t>4</a:t>
            </a:fld>
            <a:endParaRPr lang="en-US"/>
          </a:p>
        </p:txBody>
      </p:sp>
    </p:spTree>
    <p:extLst>
      <p:ext uri="{BB962C8B-B14F-4D97-AF65-F5344CB8AC3E}">
        <p14:creationId xmlns:p14="http://schemas.microsoft.com/office/powerpoint/2010/main" val="3270549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skip</a:t>
            </a:r>
            <a:endParaRPr lang="en-US" dirty="0"/>
          </a:p>
        </p:txBody>
      </p:sp>
      <p:sp>
        <p:nvSpPr>
          <p:cNvPr id="4" name="Slide Number Placeholder 3"/>
          <p:cNvSpPr>
            <a:spLocks noGrp="1"/>
          </p:cNvSpPr>
          <p:nvPr>
            <p:ph type="sldNum" sz="quarter" idx="10"/>
          </p:nvPr>
        </p:nvSpPr>
        <p:spPr/>
        <p:txBody>
          <a:bodyPr/>
          <a:lstStyle/>
          <a:p>
            <a:fld id="{892D37D2-3BC9-B24D-BE03-33D4A741C1AC}" type="slidenum">
              <a:rPr lang="en-US" smtClean="0"/>
              <a:t>8</a:t>
            </a:fld>
            <a:endParaRPr lang="en-US"/>
          </a:p>
        </p:txBody>
      </p:sp>
    </p:spTree>
    <p:extLst>
      <p:ext uri="{BB962C8B-B14F-4D97-AF65-F5344CB8AC3E}">
        <p14:creationId xmlns:p14="http://schemas.microsoft.com/office/powerpoint/2010/main" val="2279923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fast</a:t>
            </a:r>
            <a:endParaRPr lang="en-US" dirty="0"/>
          </a:p>
        </p:txBody>
      </p:sp>
      <p:sp>
        <p:nvSpPr>
          <p:cNvPr id="4" name="Slide Number Placeholder 3"/>
          <p:cNvSpPr>
            <a:spLocks noGrp="1"/>
          </p:cNvSpPr>
          <p:nvPr>
            <p:ph type="sldNum" sz="quarter" idx="10"/>
          </p:nvPr>
        </p:nvSpPr>
        <p:spPr/>
        <p:txBody>
          <a:bodyPr/>
          <a:lstStyle/>
          <a:p>
            <a:fld id="{892D37D2-3BC9-B24D-BE03-33D4A741C1AC}" type="slidenum">
              <a:rPr lang="en-US" smtClean="0"/>
              <a:t>10</a:t>
            </a:fld>
            <a:endParaRPr lang="en-US"/>
          </a:p>
        </p:txBody>
      </p:sp>
    </p:spTree>
    <p:extLst>
      <p:ext uri="{BB962C8B-B14F-4D97-AF65-F5344CB8AC3E}">
        <p14:creationId xmlns:p14="http://schemas.microsoft.com/office/powerpoint/2010/main" val="3170087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don</a:t>
            </a:r>
            <a:r>
              <a:rPr lang="fr-FR" dirty="0" smtClean="0"/>
              <a:t>’</a:t>
            </a:r>
            <a:r>
              <a:rPr lang="en-US" dirty="0" smtClean="0"/>
              <a:t>t claim welfare always rises, just there are cases where it does</a:t>
            </a:r>
            <a:endParaRPr lang="en-US" dirty="0"/>
          </a:p>
        </p:txBody>
      </p:sp>
      <p:sp>
        <p:nvSpPr>
          <p:cNvPr id="4" name="Slide Number Placeholder 3"/>
          <p:cNvSpPr>
            <a:spLocks noGrp="1"/>
          </p:cNvSpPr>
          <p:nvPr>
            <p:ph type="sldNum" sz="quarter" idx="10"/>
          </p:nvPr>
        </p:nvSpPr>
        <p:spPr/>
        <p:txBody>
          <a:bodyPr/>
          <a:lstStyle/>
          <a:p>
            <a:fld id="{892D37D2-3BC9-B24D-BE03-33D4A741C1AC}" type="slidenum">
              <a:rPr lang="en-US" smtClean="0"/>
              <a:t>17</a:t>
            </a:fld>
            <a:endParaRPr lang="en-US"/>
          </a:p>
        </p:txBody>
      </p:sp>
    </p:spTree>
    <p:extLst>
      <p:ext uri="{BB962C8B-B14F-4D97-AF65-F5344CB8AC3E}">
        <p14:creationId xmlns:p14="http://schemas.microsoft.com/office/powerpoint/2010/main" val="1003591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2D37D2-3BC9-B24D-BE03-33D4A741C1AC}" type="slidenum">
              <a:rPr lang="en-US" smtClean="0"/>
              <a:t>18</a:t>
            </a:fld>
            <a:endParaRPr lang="en-US"/>
          </a:p>
        </p:txBody>
      </p:sp>
    </p:spTree>
    <p:extLst>
      <p:ext uri="{BB962C8B-B14F-4D97-AF65-F5344CB8AC3E}">
        <p14:creationId xmlns:p14="http://schemas.microsoft.com/office/powerpoint/2010/main" val="3804398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2D37D2-3BC9-B24D-BE03-33D4A741C1AC}" type="slidenum">
              <a:rPr lang="en-US" smtClean="0"/>
              <a:t>19</a:t>
            </a:fld>
            <a:endParaRPr lang="en-US"/>
          </a:p>
        </p:txBody>
      </p:sp>
    </p:spTree>
    <p:extLst>
      <p:ext uri="{BB962C8B-B14F-4D97-AF65-F5344CB8AC3E}">
        <p14:creationId xmlns:p14="http://schemas.microsoft.com/office/powerpoint/2010/main" val="3804398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2D37D2-3BC9-B24D-BE03-33D4A741C1AC}" type="slidenum">
              <a:rPr lang="en-US" smtClean="0"/>
              <a:t>20</a:t>
            </a:fld>
            <a:endParaRPr lang="en-US"/>
          </a:p>
        </p:txBody>
      </p:sp>
    </p:spTree>
    <p:extLst>
      <p:ext uri="{BB962C8B-B14F-4D97-AF65-F5344CB8AC3E}">
        <p14:creationId xmlns:p14="http://schemas.microsoft.com/office/powerpoint/2010/main" val="3804398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2D37D2-3BC9-B24D-BE03-33D4A741C1AC}" type="slidenum">
              <a:rPr lang="en-US" smtClean="0"/>
              <a:t>21</a:t>
            </a:fld>
            <a:endParaRPr lang="en-US"/>
          </a:p>
        </p:txBody>
      </p:sp>
    </p:spTree>
    <p:extLst>
      <p:ext uri="{BB962C8B-B14F-4D97-AF65-F5344CB8AC3E}">
        <p14:creationId xmlns:p14="http://schemas.microsoft.com/office/powerpoint/2010/main" val="3804398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2AAFEE-18D4-1848-8275-AC3F87866E16}" type="datetimeFigureOut">
              <a:rPr lang="en-US" smtClean="0"/>
              <a:t>10/03/2012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073030-5183-4B49-992C-8FACC72292DF}" type="slidenum">
              <a:rPr lang="en-US" smtClean="0"/>
              <a:t>‹#›</a:t>
            </a:fld>
            <a:endParaRPr lang="en-US"/>
          </a:p>
        </p:txBody>
      </p:sp>
    </p:spTree>
    <p:extLst>
      <p:ext uri="{BB962C8B-B14F-4D97-AF65-F5344CB8AC3E}">
        <p14:creationId xmlns:p14="http://schemas.microsoft.com/office/powerpoint/2010/main" val="429134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2AAFEE-18D4-1848-8275-AC3F87866E16}" type="datetimeFigureOut">
              <a:rPr lang="en-US" smtClean="0"/>
              <a:t>10/03/2012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073030-5183-4B49-992C-8FACC72292DF}" type="slidenum">
              <a:rPr lang="en-US" smtClean="0"/>
              <a:t>‹#›</a:t>
            </a:fld>
            <a:endParaRPr lang="en-US"/>
          </a:p>
        </p:txBody>
      </p:sp>
    </p:spTree>
    <p:extLst>
      <p:ext uri="{BB962C8B-B14F-4D97-AF65-F5344CB8AC3E}">
        <p14:creationId xmlns:p14="http://schemas.microsoft.com/office/powerpoint/2010/main" val="1688653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2AAFEE-18D4-1848-8275-AC3F87866E16}" type="datetimeFigureOut">
              <a:rPr lang="en-US" smtClean="0"/>
              <a:t>10/03/2012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073030-5183-4B49-992C-8FACC72292DF}" type="slidenum">
              <a:rPr lang="en-US" smtClean="0"/>
              <a:t>‹#›</a:t>
            </a:fld>
            <a:endParaRPr lang="en-US"/>
          </a:p>
        </p:txBody>
      </p:sp>
    </p:spTree>
    <p:extLst>
      <p:ext uri="{BB962C8B-B14F-4D97-AF65-F5344CB8AC3E}">
        <p14:creationId xmlns:p14="http://schemas.microsoft.com/office/powerpoint/2010/main" val="244465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2AAFEE-18D4-1848-8275-AC3F87866E16}" type="datetimeFigureOut">
              <a:rPr lang="en-US" smtClean="0"/>
              <a:t>10/03/2012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073030-5183-4B49-992C-8FACC72292DF}" type="slidenum">
              <a:rPr lang="en-US" smtClean="0"/>
              <a:t>‹#›</a:t>
            </a:fld>
            <a:endParaRPr lang="en-US"/>
          </a:p>
        </p:txBody>
      </p:sp>
    </p:spTree>
    <p:extLst>
      <p:ext uri="{BB962C8B-B14F-4D97-AF65-F5344CB8AC3E}">
        <p14:creationId xmlns:p14="http://schemas.microsoft.com/office/powerpoint/2010/main" val="413225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2AAFEE-18D4-1848-8275-AC3F87866E16}" type="datetimeFigureOut">
              <a:rPr lang="en-US" smtClean="0"/>
              <a:t>10/03/2012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073030-5183-4B49-992C-8FACC72292DF}" type="slidenum">
              <a:rPr lang="en-US" smtClean="0"/>
              <a:t>‹#›</a:t>
            </a:fld>
            <a:endParaRPr lang="en-US"/>
          </a:p>
        </p:txBody>
      </p:sp>
    </p:spTree>
    <p:extLst>
      <p:ext uri="{BB962C8B-B14F-4D97-AF65-F5344CB8AC3E}">
        <p14:creationId xmlns:p14="http://schemas.microsoft.com/office/powerpoint/2010/main" val="2078361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2AAFEE-18D4-1848-8275-AC3F87866E16}" type="datetimeFigureOut">
              <a:rPr lang="en-US" smtClean="0"/>
              <a:t>10/03/2012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073030-5183-4B49-992C-8FACC72292DF}" type="slidenum">
              <a:rPr lang="en-US" smtClean="0"/>
              <a:t>‹#›</a:t>
            </a:fld>
            <a:endParaRPr lang="en-US"/>
          </a:p>
        </p:txBody>
      </p:sp>
    </p:spTree>
    <p:extLst>
      <p:ext uri="{BB962C8B-B14F-4D97-AF65-F5344CB8AC3E}">
        <p14:creationId xmlns:p14="http://schemas.microsoft.com/office/powerpoint/2010/main" val="2268634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2AAFEE-18D4-1848-8275-AC3F87866E16}" type="datetimeFigureOut">
              <a:rPr lang="en-US" smtClean="0"/>
              <a:t>10/03/2012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073030-5183-4B49-992C-8FACC72292DF}" type="slidenum">
              <a:rPr lang="en-US" smtClean="0"/>
              <a:t>‹#›</a:t>
            </a:fld>
            <a:endParaRPr lang="en-US"/>
          </a:p>
        </p:txBody>
      </p:sp>
    </p:spTree>
    <p:extLst>
      <p:ext uri="{BB962C8B-B14F-4D97-AF65-F5344CB8AC3E}">
        <p14:creationId xmlns:p14="http://schemas.microsoft.com/office/powerpoint/2010/main" val="3405801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2AAFEE-18D4-1848-8275-AC3F87866E16}" type="datetimeFigureOut">
              <a:rPr lang="en-US" smtClean="0"/>
              <a:t>10/03/2012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073030-5183-4B49-992C-8FACC72292DF}" type="slidenum">
              <a:rPr lang="en-US" smtClean="0"/>
              <a:t>‹#›</a:t>
            </a:fld>
            <a:endParaRPr lang="en-US"/>
          </a:p>
        </p:txBody>
      </p:sp>
    </p:spTree>
    <p:extLst>
      <p:ext uri="{BB962C8B-B14F-4D97-AF65-F5344CB8AC3E}">
        <p14:creationId xmlns:p14="http://schemas.microsoft.com/office/powerpoint/2010/main" val="2568444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2AAFEE-18D4-1848-8275-AC3F87866E16}" type="datetimeFigureOut">
              <a:rPr lang="en-US" smtClean="0"/>
              <a:t>10/03/2012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073030-5183-4B49-992C-8FACC72292DF}" type="slidenum">
              <a:rPr lang="en-US" smtClean="0"/>
              <a:t>‹#›</a:t>
            </a:fld>
            <a:endParaRPr lang="en-US"/>
          </a:p>
        </p:txBody>
      </p:sp>
    </p:spTree>
    <p:extLst>
      <p:ext uri="{BB962C8B-B14F-4D97-AF65-F5344CB8AC3E}">
        <p14:creationId xmlns:p14="http://schemas.microsoft.com/office/powerpoint/2010/main" val="4073053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2AAFEE-18D4-1848-8275-AC3F87866E16}" type="datetimeFigureOut">
              <a:rPr lang="en-US" smtClean="0"/>
              <a:t>10/03/2012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073030-5183-4B49-992C-8FACC72292DF}" type="slidenum">
              <a:rPr lang="en-US" smtClean="0"/>
              <a:t>‹#›</a:t>
            </a:fld>
            <a:endParaRPr lang="en-US"/>
          </a:p>
        </p:txBody>
      </p:sp>
    </p:spTree>
    <p:extLst>
      <p:ext uri="{BB962C8B-B14F-4D97-AF65-F5344CB8AC3E}">
        <p14:creationId xmlns:p14="http://schemas.microsoft.com/office/powerpoint/2010/main" val="3894592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2AAFEE-18D4-1848-8275-AC3F87866E16}" type="datetimeFigureOut">
              <a:rPr lang="en-US" smtClean="0"/>
              <a:t>10/03/2012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073030-5183-4B49-992C-8FACC72292DF}" type="slidenum">
              <a:rPr lang="en-US" smtClean="0"/>
              <a:t>‹#›</a:t>
            </a:fld>
            <a:endParaRPr lang="en-US"/>
          </a:p>
        </p:txBody>
      </p:sp>
    </p:spTree>
    <p:extLst>
      <p:ext uri="{BB962C8B-B14F-4D97-AF65-F5344CB8AC3E}">
        <p14:creationId xmlns:p14="http://schemas.microsoft.com/office/powerpoint/2010/main" val="169302285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2AAFEE-18D4-1848-8275-AC3F87866E16}" type="datetimeFigureOut">
              <a:rPr lang="en-US" smtClean="0"/>
              <a:t>10/03/2012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073030-5183-4B49-992C-8FACC72292DF}" type="slidenum">
              <a:rPr lang="en-US" smtClean="0"/>
              <a:t>‹#›</a:t>
            </a:fld>
            <a:endParaRPr lang="en-US"/>
          </a:p>
        </p:txBody>
      </p:sp>
    </p:spTree>
    <p:extLst>
      <p:ext uri="{BB962C8B-B14F-4D97-AF65-F5344CB8AC3E}">
        <p14:creationId xmlns:p14="http://schemas.microsoft.com/office/powerpoint/2010/main" val="7005442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Coalition Formation in a Legislative Voting Game</a:t>
            </a:r>
            <a:endParaRPr lang="en-US" dirty="0"/>
          </a:p>
        </p:txBody>
      </p:sp>
      <p:sp>
        <p:nvSpPr>
          <p:cNvPr id="3" name="Subtitle 2"/>
          <p:cNvSpPr>
            <a:spLocks noGrp="1"/>
          </p:cNvSpPr>
          <p:nvPr>
            <p:ph type="subTitle" idx="1"/>
          </p:nvPr>
        </p:nvSpPr>
        <p:spPr/>
        <p:txBody>
          <a:bodyPr>
            <a:normAutofit fontScale="70000" lnSpcReduction="20000"/>
          </a:bodyPr>
          <a:lstStyle/>
          <a:p>
            <a:r>
              <a:rPr lang="en-US" dirty="0" smtClean="0"/>
              <a:t>Sotiris Georganas – U of London/Royal Holloway</a:t>
            </a:r>
          </a:p>
          <a:p>
            <a:r>
              <a:rPr lang="en-US" dirty="0" smtClean="0"/>
              <a:t>(with </a:t>
            </a:r>
            <a:r>
              <a:rPr lang="en-US" dirty="0" err="1" smtClean="0"/>
              <a:t>Nels</a:t>
            </a:r>
            <a:r>
              <a:rPr lang="en-US" dirty="0" smtClean="0"/>
              <a:t> Christiansen – Trinity University</a:t>
            </a:r>
          </a:p>
          <a:p>
            <a:r>
              <a:rPr lang="en-US" dirty="0"/>
              <a:t>a</a:t>
            </a:r>
            <a:r>
              <a:rPr lang="en-US" dirty="0" smtClean="0"/>
              <a:t>nd </a:t>
            </a:r>
          </a:p>
          <a:p>
            <a:r>
              <a:rPr lang="en-US" dirty="0" smtClean="0"/>
              <a:t>John </a:t>
            </a:r>
            <a:r>
              <a:rPr lang="en-US" dirty="0" err="1" smtClean="0"/>
              <a:t>Kagel</a:t>
            </a:r>
            <a:r>
              <a:rPr lang="en-US" dirty="0" smtClean="0"/>
              <a:t> – </a:t>
            </a:r>
            <a:r>
              <a:rPr lang="en-US" i="1" dirty="0" smtClean="0"/>
              <a:t>The</a:t>
            </a:r>
            <a:r>
              <a:rPr lang="en-US" dirty="0" smtClean="0"/>
              <a:t> Ohio State U)</a:t>
            </a:r>
            <a:endParaRPr lang="en-US" dirty="0"/>
          </a:p>
        </p:txBody>
      </p:sp>
    </p:spTree>
    <p:extLst>
      <p:ext uri="{BB962C8B-B14F-4D97-AF65-F5344CB8AC3E}">
        <p14:creationId xmlns:p14="http://schemas.microsoft.com/office/powerpoint/2010/main" val="15393360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p:txBody>
          <a:bodyPr/>
          <a:lstStyle/>
          <a:p>
            <a:pPr eaLnBrk="1" hangingPunct="1"/>
            <a:endParaRPr lang="en-US">
              <a:latin typeface="Calibri" charset="0"/>
            </a:endParaRPr>
          </a:p>
        </p:txBody>
      </p:sp>
      <p:sp>
        <p:nvSpPr>
          <p:cNvPr id="4099" name="Subtitle 2"/>
          <p:cNvSpPr>
            <a:spLocks noGrp="1"/>
          </p:cNvSpPr>
          <p:nvPr>
            <p:ph type="subTitle" idx="1"/>
          </p:nvPr>
        </p:nvSpPr>
        <p:spPr/>
        <p:txBody>
          <a:bodyPr/>
          <a:lstStyle/>
          <a:p>
            <a:pPr eaLnBrk="1" hangingPunct="1"/>
            <a:endParaRPr lang="en-US">
              <a:solidFill>
                <a:srgbClr val="898989"/>
              </a:solidFill>
              <a:latin typeface="Calibri" charset="0"/>
            </a:endParaRPr>
          </a:p>
        </p:txBody>
      </p:sp>
      <p:pic>
        <p:nvPicPr>
          <p:cNvPr id="4100" name="Picture 2" descr="F:\papers\8. legBargaining\software\screenshots\scree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29" y="0"/>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326365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endParaRPr lang="en-US">
              <a:latin typeface="Calibri" charset="0"/>
            </a:endParaRPr>
          </a:p>
        </p:txBody>
      </p:sp>
      <p:sp>
        <p:nvSpPr>
          <p:cNvPr id="5123" name="Content Placeholder 2"/>
          <p:cNvSpPr>
            <a:spLocks noGrp="1"/>
          </p:cNvSpPr>
          <p:nvPr>
            <p:ph idx="1"/>
          </p:nvPr>
        </p:nvSpPr>
        <p:spPr/>
        <p:txBody>
          <a:bodyPr/>
          <a:lstStyle/>
          <a:p>
            <a:pPr eaLnBrk="1" hangingPunct="1"/>
            <a:endParaRPr lang="en-US">
              <a:latin typeface="Calibri" charset="0"/>
            </a:endParaRPr>
          </a:p>
        </p:txBody>
      </p:sp>
      <p:pic>
        <p:nvPicPr>
          <p:cNvPr id="5124" name="Picture 2" descr="F:\papers\8. legBargaining\software\screenshots\screen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837360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endParaRPr lang="en-US">
              <a:latin typeface="Calibri" charset="0"/>
            </a:endParaRPr>
          </a:p>
        </p:txBody>
      </p:sp>
      <p:sp>
        <p:nvSpPr>
          <p:cNvPr id="6147" name="Content Placeholder 2"/>
          <p:cNvSpPr>
            <a:spLocks noGrp="1"/>
          </p:cNvSpPr>
          <p:nvPr>
            <p:ph idx="1"/>
          </p:nvPr>
        </p:nvSpPr>
        <p:spPr/>
        <p:txBody>
          <a:bodyPr/>
          <a:lstStyle/>
          <a:p>
            <a:pPr eaLnBrk="1" hangingPunct="1"/>
            <a:endParaRPr lang="en-US">
              <a:latin typeface="Calibri" charset="0"/>
            </a:endParaRPr>
          </a:p>
        </p:txBody>
      </p:sp>
      <p:pic>
        <p:nvPicPr>
          <p:cNvPr id="6148" name="Picture 2" descr="F:\papers\8. legBargaining\software\screenshots\endscre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619618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Focus on stationary </a:t>
            </a:r>
            <a:r>
              <a:rPr lang="en-US" dirty="0" err="1" smtClean="0"/>
              <a:t>subgame</a:t>
            </a:r>
            <a:r>
              <a:rPr lang="en-US" dirty="0" smtClean="0"/>
              <a:t> perfect Nash </a:t>
            </a:r>
            <a:r>
              <a:rPr lang="en-US" dirty="0" err="1" smtClean="0"/>
              <a:t>equilibria</a:t>
            </a:r>
            <a:r>
              <a:rPr lang="en-US" dirty="0" smtClean="0"/>
              <a:t> (SSPE)</a:t>
            </a:r>
          </a:p>
          <a:p>
            <a:pPr lvl="1"/>
            <a:r>
              <a:rPr lang="en-US" dirty="0" smtClean="0"/>
              <a:t>Nash </a:t>
            </a:r>
            <a:r>
              <a:rPr lang="en-US" dirty="0" err="1" smtClean="0"/>
              <a:t>equilibria</a:t>
            </a:r>
            <a:r>
              <a:rPr lang="en-US" dirty="0" smtClean="0"/>
              <a:t> too many and with possibly </a:t>
            </a:r>
            <a:r>
              <a:rPr lang="en-US" i="1" dirty="0" smtClean="0"/>
              <a:t>very</a:t>
            </a:r>
            <a:r>
              <a:rPr lang="en-US" dirty="0" smtClean="0"/>
              <a:t> complex contingent strategies</a:t>
            </a:r>
          </a:p>
          <a:p>
            <a:r>
              <a:rPr lang="en-US" dirty="0" smtClean="0"/>
              <a:t>If X=0 then median voter wins</a:t>
            </a:r>
          </a:p>
          <a:p>
            <a:r>
              <a:rPr lang="en-US" dirty="0" smtClean="0"/>
              <a:t>If X&gt;0 then proposer power</a:t>
            </a:r>
          </a:p>
          <a:p>
            <a:pPr lvl="1"/>
            <a:r>
              <a:rPr lang="en-US" dirty="0" smtClean="0"/>
              <a:t>T1 proposes (y, x</a:t>
            </a:r>
            <a:r>
              <a:rPr lang="en-US" baseline="-25000" dirty="0" smtClean="0"/>
              <a:t>1</a:t>
            </a:r>
            <a:r>
              <a:rPr lang="en-US" dirty="0" smtClean="0"/>
              <a:t>, x</a:t>
            </a:r>
            <a:r>
              <a:rPr lang="en-US" baseline="-25000" dirty="0" smtClean="0"/>
              <a:t>2</a:t>
            </a:r>
            <a:r>
              <a:rPr lang="en-US" dirty="0" smtClean="0"/>
              <a:t>, x</a:t>
            </a:r>
            <a:r>
              <a:rPr lang="en-US" baseline="-25000" dirty="0" smtClean="0"/>
              <a:t>3</a:t>
            </a:r>
            <a:r>
              <a:rPr lang="en-US" dirty="0" smtClean="0"/>
              <a:t>) = (16.67, X, 0, 0 )</a:t>
            </a:r>
          </a:p>
          <a:p>
            <a:pPr lvl="1"/>
            <a:r>
              <a:rPr lang="en-US" dirty="0" smtClean="0"/>
              <a:t>T2 proposes (y, x</a:t>
            </a:r>
            <a:r>
              <a:rPr lang="en-US" baseline="-25000" dirty="0" smtClean="0"/>
              <a:t>1</a:t>
            </a:r>
            <a:r>
              <a:rPr lang="en-US" dirty="0" smtClean="0"/>
              <a:t>, x</a:t>
            </a:r>
            <a:r>
              <a:rPr lang="en-US" baseline="-25000" dirty="0" smtClean="0"/>
              <a:t>2</a:t>
            </a:r>
            <a:r>
              <a:rPr lang="en-US" dirty="0" smtClean="0"/>
              <a:t>, x</a:t>
            </a:r>
            <a:r>
              <a:rPr lang="en-US" baseline="-25000" dirty="0" smtClean="0"/>
              <a:t>3</a:t>
            </a:r>
            <a:r>
              <a:rPr lang="en-US" dirty="0" smtClean="0"/>
              <a:t>) = (49.67, 0, </a:t>
            </a:r>
            <a:r>
              <a:rPr lang="en-US" dirty="0"/>
              <a:t>X</a:t>
            </a:r>
            <a:r>
              <a:rPr lang="en-US" dirty="0" smtClean="0"/>
              <a:t>, 0 )</a:t>
            </a:r>
          </a:p>
          <a:p>
            <a:pPr lvl="1"/>
            <a:r>
              <a:rPr lang="en-US" dirty="0" smtClean="0"/>
              <a:t>T3 proposes (y, x</a:t>
            </a:r>
            <a:r>
              <a:rPr lang="en-US" baseline="-25000" dirty="0" smtClean="0"/>
              <a:t>1</a:t>
            </a:r>
            <a:r>
              <a:rPr lang="en-US" dirty="0" smtClean="0"/>
              <a:t>, x</a:t>
            </a:r>
            <a:r>
              <a:rPr lang="en-US" baseline="-25000" dirty="0" smtClean="0"/>
              <a:t>2</a:t>
            </a:r>
            <a:r>
              <a:rPr lang="en-US" dirty="0" smtClean="0"/>
              <a:t>, x</a:t>
            </a:r>
            <a:r>
              <a:rPr lang="en-US" baseline="-25000" dirty="0" smtClean="0"/>
              <a:t>3</a:t>
            </a:r>
            <a:r>
              <a:rPr lang="en-US" dirty="0" smtClean="0"/>
              <a:t>) = (83, X, 0, 0 )</a:t>
            </a:r>
          </a:p>
          <a:p>
            <a:pPr lvl="2"/>
            <a:r>
              <a:rPr lang="en-US" dirty="0" smtClean="0"/>
              <a:t>Strange bedfellows!</a:t>
            </a:r>
          </a:p>
          <a:p>
            <a:pPr lvl="1"/>
            <a:endParaRPr lang="en-US" dirty="0"/>
          </a:p>
        </p:txBody>
      </p:sp>
    </p:spTree>
    <p:extLst>
      <p:ext uri="{BB962C8B-B14F-4D97-AF65-F5344CB8AC3E}">
        <p14:creationId xmlns:p14="http://schemas.microsoft.com/office/powerpoint/2010/main" val="144480220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t="-31142" b="-31142"/>
          <a:stretch>
            <a:fillRect/>
          </a:stretch>
        </p:blipFill>
        <p:spPr>
          <a:xfrm>
            <a:off x="182580" y="-647903"/>
            <a:ext cx="8725418" cy="4798644"/>
          </a:xfrm>
        </p:spPr>
      </p:pic>
      <p:pic>
        <p:nvPicPr>
          <p:cNvPr id="5" name="Picture 4" descr="Screen shot 2011-10-21 at 7.28.43 PM.png"/>
          <p:cNvPicPr>
            <a:picLocks noChangeAspect="1"/>
          </p:cNvPicPr>
          <p:nvPr/>
        </p:nvPicPr>
        <p:blipFill rotWithShape="1">
          <a:blip r:embed="rId3">
            <a:extLst>
              <a:ext uri="{28A0092B-C50C-407E-A947-70E740481C1C}">
                <a14:useLocalDpi xmlns:a14="http://schemas.microsoft.com/office/drawing/2010/main" val="0"/>
              </a:ext>
            </a:extLst>
          </a:blip>
          <a:srcRect t="4535" b="-4535"/>
          <a:stretch/>
        </p:blipFill>
        <p:spPr>
          <a:xfrm>
            <a:off x="0" y="4149961"/>
            <a:ext cx="9144000" cy="2351314"/>
          </a:xfrm>
          <a:prstGeom prst="rect">
            <a:avLst/>
          </a:prstGeom>
        </p:spPr>
      </p:pic>
    </p:spTree>
    <p:extLst>
      <p:ext uri="{BB962C8B-B14F-4D97-AF65-F5344CB8AC3E}">
        <p14:creationId xmlns:p14="http://schemas.microsoft.com/office/powerpoint/2010/main" val="188796657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Sessions</a:t>
            </a:r>
            <a:endParaRPr lang="en-US" dirty="0"/>
          </a:p>
        </p:txBody>
      </p:sp>
      <p:sp>
        <p:nvSpPr>
          <p:cNvPr id="3" name="Content Placeholder 2"/>
          <p:cNvSpPr>
            <a:spLocks noGrp="1"/>
          </p:cNvSpPr>
          <p:nvPr>
            <p:ph idx="1"/>
          </p:nvPr>
        </p:nvSpPr>
        <p:spPr/>
        <p:txBody>
          <a:bodyPr/>
          <a:lstStyle/>
          <a:p>
            <a:r>
              <a:rPr lang="en-US" dirty="0" smtClean="0"/>
              <a:t>Three sessions of public good only (42 subjects)</a:t>
            </a:r>
          </a:p>
          <a:p>
            <a:r>
              <a:rPr lang="en-US" dirty="0" smtClean="0"/>
              <a:t>Three of public &amp; private (39 subjects)</a:t>
            </a:r>
          </a:p>
          <a:p>
            <a:r>
              <a:rPr lang="en-US" dirty="0" smtClean="0"/>
              <a:t>Focus on periods 7-15 after learning stabilizes</a:t>
            </a:r>
          </a:p>
          <a:p>
            <a:pPr lvl="1"/>
            <a:r>
              <a:rPr lang="en-US" dirty="0" smtClean="0"/>
              <a:t>Similar results including all periods – more noise</a:t>
            </a:r>
          </a:p>
          <a:p>
            <a:r>
              <a:rPr lang="en-US" dirty="0" smtClean="0"/>
              <a:t>$6 show up fee</a:t>
            </a:r>
          </a:p>
          <a:p>
            <a:r>
              <a:rPr lang="en-US" dirty="0" smtClean="0"/>
              <a:t>1 ECU = 3 cents</a:t>
            </a:r>
          </a:p>
          <a:p>
            <a:r>
              <a:rPr lang="en-US" dirty="0" smtClean="0"/>
              <a:t>Mean earnings $20-22</a:t>
            </a:r>
            <a:endParaRPr lang="en-US" dirty="0"/>
          </a:p>
        </p:txBody>
      </p:sp>
    </p:spTree>
    <p:extLst>
      <p:ext uri="{BB962C8B-B14F-4D97-AF65-F5344CB8AC3E}">
        <p14:creationId xmlns:p14="http://schemas.microsoft.com/office/powerpoint/2010/main" val="60431474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9024"/>
            <a:ext cx="8229600" cy="1143000"/>
          </a:xfrm>
        </p:spPr>
        <p:txBody>
          <a:bodyPr/>
          <a:lstStyle/>
          <a:p>
            <a:r>
              <a:rPr lang="en-US" dirty="0" smtClean="0"/>
              <a:t>Results: Aggregate Outcomes</a:t>
            </a:r>
            <a:endParaRPr lang="en-US" dirty="0"/>
          </a:p>
        </p:txBody>
      </p:sp>
      <p:pic>
        <p:nvPicPr>
          <p:cNvPr id="7" name="Content Placeholder 6"/>
          <p:cNvPicPr>
            <a:picLocks noGrp="1" noChangeAspect="1"/>
          </p:cNvPicPr>
          <p:nvPr>
            <p:ph idx="1"/>
          </p:nvPr>
        </p:nvPicPr>
        <p:blipFill>
          <a:blip r:embed="rId2"/>
          <a:srcRect t="-30453" b="-30453"/>
          <a:stretch>
            <a:fillRect/>
          </a:stretch>
        </p:blipFill>
        <p:spPr>
          <a:xfrm>
            <a:off x="457200" y="485143"/>
            <a:ext cx="8229600" cy="4420276"/>
          </a:xfrm>
        </p:spPr>
      </p:pic>
      <p:sp>
        <p:nvSpPr>
          <p:cNvPr id="5" name="TextBox 4"/>
          <p:cNvSpPr txBox="1"/>
          <p:nvPr/>
        </p:nvSpPr>
        <p:spPr>
          <a:xfrm>
            <a:off x="998954" y="4126405"/>
            <a:ext cx="7406533" cy="2677656"/>
          </a:xfrm>
          <a:prstGeom prst="rect">
            <a:avLst/>
          </a:prstGeom>
          <a:noFill/>
        </p:spPr>
        <p:txBody>
          <a:bodyPr wrap="square" rtlCol="0">
            <a:spAutoFit/>
          </a:bodyPr>
          <a:lstStyle/>
          <a:p>
            <a:pPr marL="285750" indent="-285750">
              <a:buFont typeface="Arial"/>
              <a:buChar char="•"/>
            </a:pPr>
            <a:r>
              <a:rPr lang="en-US" sz="2400" dirty="0" smtClean="0"/>
              <a:t>No private good (cash): close to median location, although there is some variance (Nash predicts 0)</a:t>
            </a:r>
            <a:endParaRPr lang="en-US" sz="2400" dirty="0"/>
          </a:p>
          <a:p>
            <a:pPr marL="285750" indent="-285750">
              <a:buFont typeface="Arial"/>
              <a:buChar char="•"/>
            </a:pPr>
            <a:r>
              <a:rPr lang="en-US" sz="2400" dirty="0" smtClean="0"/>
              <a:t>Significant shift in location with private good (Mann-Whitney p&lt;0.01 using rounds or 0.05 using sessions)</a:t>
            </a:r>
            <a:endParaRPr lang="en-US" sz="2400" dirty="0"/>
          </a:p>
          <a:p>
            <a:pPr marL="285750" indent="-285750">
              <a:buFont typeface="Arial"/>
              <a:buChar char="•"/>
            </a:pPr>
            <a:r>
              <a:rPr lang="en-US" sz="2400" dirty="0" smtClean="0"/>
              <a:t>With private good: median location close to theory </a:t>
            </a:r>
            <a:r>
              <a:rPr lang="de-DE" sz="2400" dirty="0" smtClean="0"/>
              <a:t>(49.8 </a:t>
            </a:r>
            <a:r>
              <a:rPr lang="de-DE" sz="2400" dirty="0"/>
              <a:t>versus </a:t>
            </a:r>
            <a:r>
              <a:rPr lang="de-DE" sz="2400" dirty="0" smtClean="0"/>
              <a:t>49.78</a:t>
            </a:r>
            <a:r>
              <a:rPr lang="de-DE" sz="2400" dirty="0" smtClean="0"/>
              <a:t>)</a:t>
            </a:r>
            <a:endParaRPr lang="el-GR" sz="2400" dirty="0"/>
          </a:p>
          <a:p>
            <a:pPr marL="742950" lvl="1" indent="-285750">
              <a:buFont typeface="Arial"/>
              <a:buChar char="•"/>
            </a:pPr>
            <a:r>
              <a:rPr lang="de-DE" sz="2400" dirty="0" smtClean="0"/>
              <a:t>so </a:t>
            </a:r>
            <a:r>
              <a:rPr lang="de-DE" sz="2400" dirty="0" err="1" smtClean="0"/>
              <a:t>is</a:t>
            </a:r>
            <a:r>
              <a:rPr lang="de-DE" sz="2400" dirty="0" smtClean="0"/>
              <a:t> </a:t>
            </a:r>
            <a:r>
              <a:rPr lang="de-DE" sz="2400" dirty="0" err="1" smtClean="0"/>
              <a:t>variance</a:t>
            </a:r>
            <a:r>
              <a:rPr lang="de-DE" sz="2400" dirty="0" smtClean="0"/>
              <a:t> </a:t>
            </a:r>
            <a:r>
              <a:rPr lang="de-DE" sz="2400" dirty="0"/>
              <a:t>(858.5 versus 740.7</a:t>
            </a:r>
            <a:r>
              <a:rPr lang="de-DE" sz="2400" dirty="0" smtClean="0"/>
              <a:t>)</a:t>
            </a:r>
          </a:p>
        </p:txBody>
      </p:sp>
    </p:spTree>
    <p:extLst>
      <p:ext uri="{BB962C8B-B14F-4D97-AF65-F5344CB8AC3E}">
        <p14:creationId xmlns:p14="http://schemas.microsoft.com/office/powerpoint/2010/main" val="293224332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Aggregate Outcomes</a:t>
            </a:r>
            <a:endParaRPr lang="en-US" dirty="0"/>
          </a:p>
        </p:txBody>
      </p:sp>
      <p:sp>
        <p:nvSpPr>
          <p:cNvPr id="3" name="Content Placeholder 2"/>
          <p:cNvSpPr>
            <a:spLocks noGrp="1"/>
          </p:cNvSpPr>
          <p:nvPr>
            <p:ph idx="1"/>
          </p:nvPr>
        </p:nvSpPr>
        <p:spPr/>
        <p:txBody>
          <a:bodyPr>
            <a:normAutofit fontScale="85000" lnSpcReduction="10000"/>
          </a:bodyPr>
          <a:lstStyle/>
          <a:p>
            <a:pPr marL="285750" indent="-285750"/>
            <a:r>
              <a:rPr lang="de-DE" dirty="0" err="1" smtClean="0"/>
              <a:t>Payoffs</a:t>
            </a:r>
            <a:r>
              <a:rPr lang="de-DE" dirty="0" smtClean="0"/>
              <a:t> </a:t>
            </a:r>
            <a:r>
              <a:rPr lang="de-DE" dirty="0" err="1" smtClean="0"/>
              <a:t>slightly</a:t>
            </a:r>
            <a:r>
              <a:rPr lang="de-DE" dirty="0" smtClean="0"/>
              <a:t> </a:t>
            </a:r>
            <a:r>
              <a:rPr lang="de-DE" dirty="0" err="1"/>
              <a:t>lower</a:t>
            </a:r>
            <a:r>
              <a:rPr lang="de-DE" dirty="0"/>
              <a:t> </a:t>
            </a:r>
            <a:r>
              <a:rPr lang="de-DE" dirty="0" err="1"/>
              <a:t>than</a:t>
            </a:r>
            <a:r>
              <a:rPr lang="de-DE" dirty="0"/>
              <a:t> </a:t>
            </a:r>
            <a:r>
              <a:rPr lang="de-DE" dirty="0" err="1"/>
              <a:t>theory</a:t>
            </a:r>
            <a:r>
              <a:rPr lang="de-DE" dirty="0"/>
              <a:t> </a:t>
            </a:r>
            <a:r>
              <a:rPr lang="de-DE" dirty="0" err="1"/>
              <a:t>w</a:t>
            </a:r>
            <a:r>
              <a:rPr lang="de-DE" dirty="0"/>
              <a:t>/out cash, </a:t>
            </a:r>
            <a:r>
              <a:rPr lang="de-DE" dirty="0" err="1"/>
              <a:t>higher</a:t>
            </a:r>
            <a:r>
              <a:rPr lang="de-DE" dirty="0"/>
              <a:t> </a:t>
            </a:r>
            <a:r>
              <a:rPr lang="de-DE" dirty="0" err="1"/>
              <a:t>with</a:t>
            </a:r>
            <a:endParaRPr lang="de-DE" dirty="0"/>
          </a:p>
          <a:p>
            <a:pPr lvl="1">
              <a:buFont typeface="Arial"/>
              <a:buChar char="•"/>
            </a:pPr>
            <a:r>
              <a:rPr lang="de-DE" dirty="0"/>
              <a:t>cash </a:t>
            </a:r>
            <a:r>
              <a:rPr lang="de-DE" dirty="0" err="1"/>
              <a:t>increases</a:t>
            </a:r>
            <a:r>
              <a:rPr lang="de-DE" dirty="0"/>
              <a:t> </a:t>
            </a:r>
            <a:r>
              <a:rPr lang="de-DE" dirty="0" err="1"/>
              <a:t>payoffs</a:t>
            </a:r>
            <a:r>
              <a:rPr lang="de-DE" dirty="0"/>
              <a:t> </a:t>
            </a:r>
            <a:r>
              <a:rPr lang="de-DE" dirty="0" smtClean="0"/>
              <a:t>(</a:t>
            </a:r>
            <a:r>
              <a:rPr lang="de-DE" dirty="0" err="1" smtClean="0"/>
              <a:t>by</a:t>
            </a:r>
            <a:r>
              <a:rPr lang="de-DE" dirty="0" smtClean="0"/>
              <a:t> 133) in </a:t>
            </a:r>
            <a:r>
              <a:rPr lang="de-DE" dirty="0" err="1"/>
              <a:t>line</a:t>
            </a:r>
            <a:r>
              <a:rPr lang="de-DE" dirty="0"/>
              <a:t> </a:t>
            </a:r>
            <a:r>
              <a:rPr lang="de-DE" dirty="0" err="1"/>
              <a:t>with</a:t>
            </a:r>
            <a:r>
              <a:rPr lang="de-DE" dirty="0"/>
              <a:t> </a:t>
            </a:r>
            <a:r>
              <a:rPr lang="de-DE" dirty="0" err="1" smtClean="0"/>
              <a:t>theory</a:t>
            </a:r>
            <a:r>
              <a:rPr lang="de-DE" dirty="0" smtClean="0"/>
              <a:t> (100)</a:t>
            </a:r>
          </a:p>
          <a:p>
            <a:pPr lvl="2"/>
            <a:r>
              <a:rPr lang="en-US" dirty="0" smtClean="0"/>
              <a:t>Note: n</a:t>
            </a:r>
            <a:r>
              <a:rPr lang="de-DE" dirty="0" err="1" smtClean="0"/>
              <a:t>ot</a:t>
            </a:r>
            <a:r>
              <a:rPr lang="de-DE" dirty="0" smtClean="0"/>
              <a:t> </a:t>
            </a:r>
            <a:r>
              <a:rPr lang="de-DE" dirty="0" err="1" smtClean="0"/>
              <a:t>necessarily</a:t>
            </a:r>
            <a:r>
              <a:rPr lang="de-DE" dirty="0" smtClean="0"/>
              <a:t> </a:t>
            </a:r>
            <a:r>
              <a:rPr lang="de-DE" dirty="0" err="1" smtClean="0"/>
              <a:t>true</a:t>
            </a:r>
            <a:r>
              <a:rPr lang="de-DE" dirty="0" smtClean="0"/>
              <a:t> </a:t>
            </a:r>
            <a:r>
              <a:rPr lang="de-DE" dirty="0" err="1" smtClean="0"/>
              <a:t>with</a:t>
            </a:r>
            <a:r>
              <a:rPr lang="de-DE" dirty="0" smtClean="0"/>
              <a:t> all </a:t>
            </a:r>
            <a:r>
              <a:rPr lang="de-DE" dirty="0" err="1" smtClean="0"/>
              <a:t>parametrizations</a:t>
            </a:r>
            <a:endParaRPr lang="en-US" dirty="0" smtClean="0"/>
          </a:p>
          <a:p>
            <a:r>
              <a:rPr lang="en-US" dirty="0" smtClean="0"/>
              <a:t>Stage 1 proposals often rejected</a:t>
            </a:r>
          </a:p>
          <a:p>
            <a:pPr lvl="1"/>
            <a:r>
              <a:rPr lang="en-US" dirty="0" smtClean="0"/>
              <a:t>Similar to older results</a:t>
            </a:r>
          </a:p>
          <a:p>
            <a:pPr lvl="1"/>
            <a:r>
              <a:rPr lang="en-US" dirty="0" smtClean="0"/>
              <a:t>No cash: T1 and T3 make extreme proposals that get rejected</a:t>
            </a:r>
          </a:p>
          <a:p>
            <a:pPr lvl="1"/>
            <a:r>
              <a:rPr lang="en-US" dirty="0" smtClean="0"/>
              <a:t>With cash: All types make </a:t>
            </a:r>
            <a:r>
              <a:rPr lang="en-US" i="1" dirty="0" smtClean="0"/>
              <a:t>too</a:t>
            </a:r>
            <a:r>
              <a:rPr lang="en-US" dirty="0" smtClean="0"/>
              <a:t> self centered proposals</a:t>
            </a:r>
          </a:p>
          <a:p>
            <a:r>
              <a:rPr lang="en-US" dirty="0" smtClean="0"/>
              <a:t>Introducing cash lowers stage 1 rejections</a:t>
            </a:r>
          </a:p>
          <a:p>
            <a:pPr lvl="1"/>
            <a:r>
              <a:rPr lang="en-US" dirty="0" smtClean="0"/>
              <a:t>The wheels are properly greased</a:t>
            </a:r>
            <a:endParaRPr lang="en-US" dirty="0"/>
          </a:p>
        </p:txBody>
      </p:sp>
    </p:spTree>
    <p:extLst>
      <p:ext uri="{BB962C8B-B14F-4D97-AF65-F5344CB8AC3E}">
        <p14:creationId xmlns:p14="http://schemas.microsoft.com/office/powerpoint/2010/main" val="83624688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Results: by type – </a:t>
            </a:r>
            <a:r>
              <a:rPr lang="en-US" dirty="0" smtClean="0">
                <a:solidFill>
                  <a:srgbClr val="FF0000"/>
                </a:solidFill>
              </a:rPr>
              <a:t>no cash</a:t>
            </a:r>
            <a:endParaRPr lang="en-US" dirty="0">
              <a:solidFill>
                <a:srgbClr val="FF0000"/>
              </a:solidFill>
            </a:endParaRPr>
          </a:p>
        </p:txBody>
      </p:sp>
      <p:pic>
        <p:nvPicPr>
          <p:cNvPr id="4" name="Content Placeholder 3" descr="Screen shot 2011-11-10 at 12.47.30 PM.png"/>
          <p:cNvPicPr>
            <a:picLocks noGrp="1" noChangeAspect="1"/>
          </p:cNvPicPr>
          <p:nvPr>
            <p:ph idx="1"/>
          </p:nvPr>
        </p:nvPicPr>
        <p:blipFill>
          <a:blip r:embed="rId3">
            <a:extLst>
              <a:ext uri="{28A0092B-C50C-407E-A947-70E740481C1C}">
                <a14:useLocalDpi xmlns:a14="http://schemas.microsoft.com/office/drawing/2010/main" val="0"/>
              </a:ext>
            </a:extLst>
          </a:blip>
          <a:srcRect t="-19724" b="-19724"/>
          <a:stretch>
            <a:fillRect/>
          </a:stretch>
        </p:blipFill>
        <p:spPr>
          <a:xfrm>
            <a:off x="-1" y="672720"/>
            <a:ext cx="9206799" cy="5063385"/>
          </a:xfrm>
        </p:spPr>
      </p:pic>
      <p:sp>
        <p:nvSpPr>
          <p:cNvPr id="6" name="TextBox 5"/>
          <p:cNvSpPr txBox="1"/>
          <p:nvPr/>
        </p:nvSpPr>
        <p:spPr>
          <a:xfrm>
            <a:off x="4277122" y="5264363"/>
            <a:ext cx="4866878" cy="1200329"/>
          </a:xfrm>
          <a:prstGeom prst="rect">
            <a:avLst/>
          </a:prstGeom>
          <a:noFill/>
        </p:spPr>
        <p:txBody>
          <a:bodyPr wrap="square" rtlCol="0">
            <a:spAutoFit/>
          </a:bodyPr>
          <a:lstStyle/>
          <a:p>
            <a:r>
              <a:rPr lang="en-US" dirty="0" smtClean="0"/>
              <a:t>Accepted proposals included regardless of round</a:t>
            </a:r>
          </a:p>
          <a:p>
            <a:r>
              <a:rPr lang="en-US" dirty="0" smtClean="0"/>
              <a:t>c: proposed for stage 1 only</a:t>
            </a:r>
          </a:p>
          <a:p>
            <a:r>
              <a:rPr lang="en-US" dirty="0"/>
              <a:t>d</a:t>
            </a:r>
            <a:r>
              <a:rPr lang="en-US" dirty="0" smtClean="0"/>
              <a:t>: top number % of accepted proposals, bottom accepted conditional on being chosen for voting</a:t>
            </a:r>
            <a:endParaRPr lang="en-US" dirty="0"/>
          </a:p>
        </p:txBody>
      </p:sp>
    </p:spTree>
    <p:extLst>
      <p:ext uri="{BB962C8B-B14F-4D97-AF65-F5344CB8AC3E}">
        <p14:creationId xmlns:p14="http://schemas.microsoft.com/office/powerpoint/2010/main" val="404097657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by type – no cash</a:t>
            </a:r>
            <a:endParaRPr lang="en-US" dirty="0"/>
          </a:p>
        </p:txBody>
      </p:sp>
      <p:pic>
        <p:nvPicPr>
          <p:cNvPr id="4" name="Content Placeholder 3" descr="Screen shot 2011-11-10 at 12.47.30 PM.png"/>
          <p:cNvPicPr>
            <a:picLocks noGrp="1" noChangeAspect="1"/>
          </p:cNvPicPr>
          <p:nvPr>
            <p:ph idx="1"/>
          </p:nvPr>
        </p:nvPicPr>
        <p:blipFill>
          <a:blip r:embed="rId3">
            <a:extLst>
              <a:ext uri="{28A0092B-C50C-407E-A947-70E740481C1C}">
                <a14:useLocalDpi xmlns:a14="http://schemas.microsoft.com/office/drawing/2010/main" val="0"/>
              </a:ext>
            </a:extLst>
          </a:blip>
          <a:srcRect t="-19724" b="-19724"/>
          <a:stretch>
            <a:fillRect/>
          </a:stretch>
        </p:blipFill>
        <p:spPr>
          <a:xfrm>
            <a:off x="-1" y="672720"/>
            <a:ext cx="9206799" cy="5063385"/>
          </a:xfrm>
        </p:spPr>
      </p:pic>
      <p:sp>
        <p:nvSpPr>
          <p:cNvPr id="6" name="TextBox 5"/>
          <p:cNvSpPr txBox="1"/>
          <p:nvPr/>
        </p:nvSpPr>
        <p:spPr>
          <a:xfrm>
            <a:off x="4277122" y="5264363"/>
            <a:ext cx="4866878" cy="1200329"/>
          </a:xfrm>
          <a:prstGeom prst="rect">
            <a:avLst/>
          </a:prstGeom>
          <a:noFill/>
        </p:spPr>
        <p:txBody>
          <a:bodyPr wrap="square" rtlCol="0">
            <a:spAutoFit/>
          </a:bodyPr>
          <a:lstStyle/>
          <a:p>
            <a:r>
              <a:rPr lang="en-US" dirty="0" smtClean="0"/>
              <a:t>Accepted proposals included regardless of round</a:t>
            </a:r>
          </a:p>
          <a:p>
            <a:r>
              <a:rPr lang="en-US" dirty="0" smtClean="0"/>
              <a:t>c: proposed for stage 1 only</a:t>
            </a:r>
          </a:p>
          <a:p>
            <a:r>
              <a:rPr lang="en-US" dirty="0"/>
              <a:t>d</a:t>
            </a:r>
            <a:r>
              <a:rPr lang="en-US" dirty="0" smtClean="0"/>
              <a:t>: top number % of accepted proposals, bottom accepted conditional on being chosen for voting</a:t>
            </a:r>
            <a:endParaRPr lang="en-US" dirty="0"/>
          </a:p>
        </p:txBody>
      </p:sp>
      <p:sp>
        <p:nvSpPr>
          <p:cNvPr id="3" name="TextBox 2"/>
          <p:cNvSpPr txBox="1"/>
          <p:nvPr/>
        </p:nvSpPr>
        <p:spPr>
          <a:xfrm>
            <a:off x="313957" y="4769052"/>
            <a:ext cx="3524882" cy="1569660"/>
          </a:xfrm>
          <a:prstGeom prst="rect">
            <a:avLst/>
          </a:prstGeom>
          <a:noFill/>
        </p:spPr>
        <p:txBody>
          <a:bodyPr wrap="square" rtlCol="0">
            <a:spAutoFit/>
          </a:bodyPr>
          <a:lstStyle/>
          <a:p>
            <a:r>
              <a:rPr lang="en-US" sz="2400" dirty="0" smtClean="0">
                <a:solidFill>
                  <a:srgbClr val="FF0000"/>
                </a:solidFill>
              </a:rPr>
              <a:t>1) Proposals can be off. </a:t>
            </a:r>
            <a:r>
              <a:rPr lang="en-US" sz="2400" dirty="0">
                <a:solidFill>
                  <a:srgbClr val="FF0000"/>
                </a:solidFill>
              </a:rPr>
              <a:t>A</a:t>
            </a:r>
            <a:r>
              <a:rPr lang="en-US" sz="2400" dirty="0" smtClean="0">
                <a:solidFill>
                  <a:srgbClr val="FF0000"/>
                </a:solidFill>
              </a:rPr>
              <a:t>ccepted ones tend to go towards the equilibrium (33) (previous evidence?)</a:t>
            </a:r>
            <a:endParaRPr lang="en-US" sz="2400" dirty="0">
              <a:solidFill>
                <a:srgbClr val="FF0000"/>
              </a:solidFill>
            </a:endParaRPr>
          </a:p>
        </p:txBody>
      </p:sp>
      <p:sp>
        <p:nvSpPr>
          <p:cNvPr id="7" name="Rectangle 6"/>
          <p:cNvSpPr/>
          <p:nvPr/>
        </p:nvSpPr>
        <p:spPr>
          <a:xfrm>
            <a:off x="1412807" y="2247355"/>
            <a:ext cx="2426032" cy="1876363"/>
          </a:xfrm>
          <a:prstGeom prst="rect">
            <a:avLst/>
          </a:prstGeom>
          <a:solidFill>
            <a:srgbClr val="FF0000">
              <a:alpha val="36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115845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“politics makes strange </a:t>
            </a:r>
            <a:r>
              <a:rPr lang="en-US" dirty="0"/>
              <a:t>bedfellows”</a:t>
            </a:r>
            <a:br>
              <a:rPr lang="en-US" dirty="0"/>
            </a:b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1171319" y="1209276"/>
            <a:ext cx="6925496" cy="5593162"/>
          </a:xfrm>
          <a:prstGeom prst="rect">
            <a:avLst/>
          </a:prstGeom>
        </p:spPr>
      </p:pic>
    </p:spTree>
    <p:extLst>
      <p:ext uri="{BB962C8B-B14F-4D97-AF65-F5344CB8AC3E}">
        <p14:creationId xmlns:p14="http://schemas.microsoft.com/office/powerpoint/2010/main" val="9008087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by type – no cash</a:t>
            </a:r>
            <a:endParaRPr lang="en-US" dirty="0"/>
          </a:p>
        </p:txBody>
      </p:sp>
      <p:pic>
        <p:nvPicPr>
          <p:cNvPr id="4" name="Content Placeholder 3" descr="Screen shot 2011-11-10 at 12.47.30 PM.png"/>
          <p:cNvPicPr>
            <a:picLocks noGrp="1" noChangeAspect="1"/>
          </p:cNvPicPr>
          <p:nvPr>
            <p:ph idx="1"/>
          </p:nvPr>
        </p:nvPicPr>
        <p:blipFill>
          <a:blip r:embed="rId3">
            <a:extLst>
              <a:ext uri="{28A0092B-C50C-407E-A947-70E740481C1C}">
                <a14:useLocalDpi xmlns:a14="http://schemas.microsoft.com/office/drawing/2010/main" val="0"/>
              </a:ext>
            </a:extLst>
          </a:blip>
          <a:srcRect t="-19724" b="-19724"/>
          <a:stretch>
            <a:fillRect/>
          </a:stretch>
        </p:blipFill>
        <p:spPr>
          <a:xfrm>
            <a:off x="-1" y="672720"/>
            <a:ext cx="9206799" cy="5063385"/>
          </a:xfrm>
        </p:spPr>
      </p:pic>
      <p:sp>
        <p:nvSpPr>
          <p:cNvPr id="6" name="TextBox 5"/>
          <p:cNvSpPr txBox="1"/>
          <p:nvPr/>
        </p:nvSpPr>
        <p:spPr>
          <a:xfrm>
            <a:off x="4277122" y="5264363"/>
            <a:ext cx="4866878" cy="1200329"/>
          </a:xfrm>
          <a:prstGeom prst="rect">
            <a:avLst/>
          </a:prstGeom>
          <a:noFill/>
        </p:spPr>
        <p:txBody>
          <a:bodyPr wrap="square" rtlCol="0">
            <a:spAutoFit/>
          </a:bodyPr>
          <a:lstStyle/>
          <a:p>
            <a:r>
              <a:rPr lang="en-US" dirty="0" smtClean="0"/>
              <a:t>Accepted proposals included regardless of round</a:t>
            </a:r>
          </a:p>
          <a:p>
            <a:r>
              <a:rPr lang="en-US" dirty="0" smtClean="0"/>
              <a:t>c: proposed for stage 1 only</a:t>
            </a:r>
          </a:p>
          <a:p>
            <a:r>
              <a:rPr lang="en-US" dirty="0"/>
              <a:t>d</a:t>
            </a:r>
            <a:r>
              <a:rPr lang="en-US" dirty="0" smtClean="0"/>
              <a:t>: top number % of accepted proposals, bottom accepted conditional on being chosen for voting</a:t>
            </a:r>
            <a:endParaRPr lang="en-US" dirty="0"/>
          </a:p>
        </p:txBody>
      </p:sp>
      <p:sp>
        <p:nvSpPr>
          <p:cNvPr id="3" name="TextBox 2"/>
          <p:cNvSpPr txBox="1"/>
          <p:nvPr/>
        </p:nvSpPr>
        <p:spPr>
          <a:xfrm>
            <a:off x="313957" y="4769052"/>
            <a:ext cx="3524882" cy="1200328"/>
          </a:xfrm>
          <a:prstGeom prst="rect">
            <a:avLst/>
          </a:prstGeom>
          <a:noFill/>
        </p:spPr>
        <p:txBody>
          <a:bodyPr wrap="square" rtlCol="0">
            <a:spAutoFit/>
          </a:bodyPr>
          <a:lstStyle/>
          <a:p>
            <a:r>
              <a:rPr lang="en-US" sz="2400" dirty="0">
                <a:solidFill>
                  <a:srgbClr val="FF0000"/>
                </a:solidFill>
              </a:rPr>
              <a:t>2</a:t>
            </a:r>
            <a:r>
              <a:rPr lang="en-US" sz="2400" dirty="0" smtClean="0">
                <a:solidFill>
                  <a:srgbClr val="FF0000"/>
                </a:solidFill>
              </a:rPr>
              <a:t>) T2’s proposals have highest chance of acceptance</a:t>
            </a:r>
            <a:endParaRPr lang="en-US" sz="2400" dirty="0">
              <a:solidFill>
                <a:srgbClr val="FF0000"/>
              </a:solidFill>
            </a:endParaRPr>
          </a:p>
        </p:txBody>
      </p:sp>
      <p:sp>
        <p:nvSpPr>
          <p:cNvPr id="7" name="Rectangle 6"/>
          <p:cNvSpPr/>
          <p:nvPr/>
        </p:nvSpPr>
        <p:spPr>
          <a:xfrm>
            <a:off x="3808599" y="2247355"/>
            <a:ext cx="1249921" cy="1876363"/>
          </a:xfrm>
          <a:prstGeom prst="rect">
            <a:avLst/>
          </a:prstGeom>
          <a:solidFill>
            <a:srgbClr val="FF0000">
              <a:alpha val="36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004942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by type – no cash</a:t>
            </a:r>
            <a:endParaRPr lang="en-US" dirty="0"/>
          </a:p>
        </p:txBody>
      </p:sp>
      <p:pic>
        <p:nvPicPr>
          <p:cNvPr id="4" name="Content Placeholder 3" descr="Screen shot 2011-11-10 at 12.47.30 PM.png"/>
          <p:cNvPicPr>
            <a:picLocks noGrp="1" noChangeAspect="1"/>
          </p:cNvPicPr>
          <p:nvPr>
            <p:ph idx="1"/>
          </p:nvPr>
        </p:nvPicPr>
        <p:blipFill>
          <a:blip r:embed="rId3">
            <a:extLst>
              <a:ext uri="{28A0092B-C50C-407E-A947-70E740481C1C}">
                <a14:useLocalDpi xmlns:a14="http://schemas.microsoft.com/office/drawing/2010/main" val="0"/>
              </a:ext>
            </a:extLst>
          </a:blip>
          <a:srcRect t="-19724" b="-19724"/>
          <a:stretch>
            <a:fillRect/>
          </a:stretch>
        </p:blipFill>
        <p:spPr>
          <a:xfrm>
            <a:off x="-1" y="672720"/>
            <a:ext cx="9206799" cy="5063385"/>
          </a:xfrm>
        </p:spPr>
      </p:pic>
      <p:sp>
        <p:nvSpPr>
          <p:cNvPr id="6" name="TextBox 5"/>
          <p:cNvSpPr txBox="1"/>
          <p:nvPr/>
        </p:nvSpPr>
        <p:spPr>
          <a:xfrm>
            <a:off x="4277122" y="5264363"/>
            <a:ext cx="4866878" cy="1200329"/>
          </a:xfrm>
          <a:prstGeom prst="rect">
            <a:avLst/>
          </a:prstGeom>
          <a:noFill/>
        </p:spPr>
        <p:txBody>
          <a:bodyPr wrap="square" rtlCol="0">
            <a:spAutoFit/>
          </a:bodyPr>
          <a:lstStyle/>
          <a:p>
            <a:r>
              <a:rPr lang="en-US" dirty="0" smtClean="0"/>
              <a:t>Accepted proposals included regardless of round</a:t>
            </a:r>
          </a:p>
          <a:p>
            <a:r>
              <a:rPr lang="en-US" dirty="0" smtClean="0"/>
              <a:t>c: proposed for stage 1 only</a:t>
            </a:r>
          </a:p>
          <a:p>
            <a:r>
              <a:rPr lang="en-US" dirty="0"/>
              <a:t>d</a:t>
            </a:r>
            <a:r>
              <a:rPr lang="en-US" dirty="0" smtClean="0"/>
              <a:t>: top number % of accepted proposals, bottom accepted conditional on being chosen for voting</a:t>
            </a:r>
            <a:endParaRPr lang="en-US" dirty="0"/>
          </a:p>
        </p:txBody>
      </p:sp>
      <p:sp>
        <p:nvSpPr>
          <p:cNvPr id="3" name="TextBox 2"/>
          <p:cNvSpPr txBox="1"/>
          <p:nvPr/>
        </p:nvSpPr>
        <p:spPr>
          <a:xfrm>
            <a:off x="313957" y="4769052"/>
            <a:ext cx="3524882" cy="1569660"/>
          </a:xfrm>
          <a:prstGeom prst="rect">
            <a:avLst/>
          </a:prstGeom>
          <a:noFill/>
        </p:spPr>
        <p:txBody>
          <a:bodyPr wrap="square" rtlCol="0">
            <a:spAutoFit/>
          </a:bodyPr>
          <a:lstStyle/>
          <a:p>
            <a:r>
              <a:rPr lang="en-US" sz="2400" dirty="0" smtClean="0">
                <a:solidFill>
                  <a:srgbClr val="FF0000"/>
                </a:solidFill>
              </a:rPr>
              <a:t>3) Proposers make more money, against theory.</a:t>
            </a:r>
          </a:p>
          <a:p>
            <a:r>
              <a:rPr lang="en-US" sz="2400" dirty="0" smtClean="0">
                <a:solidFill>
                  <a:srgbClr val="FF0000"/>
                </a:solidFill>
              </a:rPr>
              <a:t>T3’s payoff diff. highest, offset by low pass prob.</a:t>
            </a:r>
            <a:endParaRPr lang="en-US" sz="2400" dirty="0">
              <a:solidFill>
                <a:srgbClr val="FF0000"/>
              </a:solidFill>
            </a:endParaRPr>
          </a:p>
        </p:txBody>
      </p:sp>
      <p:sp>
        <p:nvSpPr>
          <p:cNvPr id="7" name="Rectangle 6"/>
          <p:cNvSpPr/>
          <p:nvPr/>
        </p:nvSpPr>
        <p:spPr>
          <a:xfrm>
            <a:off x="5051855" y="2247355"/>
            <a:ext cx="4034282" cy="1876363"/>
          </a:xfrm>
          <a:prstGeom prst="rect">
            <a:avLst/>
          </a:prstGeom>
          <a:solidFill>
            <a:srgbClr val="FF0000">
              <a:alpha val="36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968379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by type – no cash</a:t>
            </a:r>
            <a:endParaRPr lang="en-US" dirty="0"/>
          </a:p>
        </p:txBody>
      </p:sp>
      <p:pic>
        <p:nvPicPr>
          <p:cNvPr id="4" name="Content Placeholder 3" descr="Screen shot 2011-11-10 at 12.47.30 PM.png"/>
          <p:cNvPicPr>
            <a:picLocks noGrp="1" noChangeAspect="1"/>
          </p:cNvPicPr>
          <p:nvPr>
            <p:ph idx="1"/>
          </p:nvPr>
        </p:nvPicPr>
        <p:blipFill>
          <a:blip r:embed="rId3">
            <a:extLst>
              <a:ext uri="{28A0092B-C50C-407E-A947-70E740481C1C}">
                <a14:useLocalDpi xmlns:a14="http://schemas.microsoft.com/office/drawing/2010/main" val="0"/>
              </a:ext>
            </a:extLst>
          </a:blip>
          <a:srcRect t="-19724" b="-19724"/>
          <a:stretch>
            <a:fillRect/>
          </a:stretch>
        </p:blipFill>
        <p:spPr>
          <a:xfrm>
            <a:off x="-1" y="672720"/>
            <a:ext cx="9206799" cy="5063385"/>
          </a:xfrm>
        </p:spPr>
      </p:pic>
      <p:sp>
        <p:nvSpPr>
          <p:cNvPr id="6" name="TextBox 5"/>
          <p:cNvSpPr txBox="1"/>
          <p:nvPr/>
        </p:nvSpPr>
        <p:spPr>
          <a:xfrm>
            <a:off x="4277122" y="5264363"/>
            <a:ext cx="4866878" cy="1200329"/>
          </a:xfrm>
          <a:prstGeom prst="rect">
            <a:avLst/>
          </a:prstGeom>
          <a:noFill/>
        </p:spPr>
        <p:txBody>
          <a:bodyPr wrap="square" rtlCol="0">
            <a:spAutoFit/>
          </a:bodyPr>
          <a:lstStyle/>
          <a:p>
            <a:r>
              <a:rPr lang="en-US" dirty="0" smtClean="0"/>
              <a:t>Accepted proposals included regardless of round</a:t>
            </a:r>
          </a:p>
          <a:p>
            <a:r>
              <a:rPr lang="en-US" dirty="0" smtClean="0"/>
              <a:t>c: proposed for stage 1 only</a:t>
            </a:r>
          </a:p>
          <a:p>
            <a:r>
              <a:rPr lang="en-US" dirty="0"/>
              <a:t>d</a:t>
            </a:r>
            <a:r>
              <a:rPr lang="en-US" dirty="0" smtClean="0"/>
              <a:t>: top number % of accepted proposals, bottom accepted conditional on being chosen for voting</a:t>
            </a:r>
            <a:endParaRPr lang="en-US" dirty="0"/>
          </a:p>
        </p:txBody>
      </p:sp>
      <p:sp>
        <p:nvSpPr>
          <p:cNvPr id="3" name="TextBox 2"/>
          <p:cNvSpPr txBox="1"/>
          <p:nvPr/>
        </p:nvSpPr>
        <p:spPr>
          <a:xfrm>
            <a:off x="313957" y="4769052"/>
            <a:ext cx="3524882" cy="1569660"/>
          </a:xfrm>
          <a:prstGeom prst="rect">
            <a:avLst/>
          </a:prstGeom>
          <a:noFill/>
        </p:spPr>
        <p:txBody>
          <a:bodyPr wrap="square" rtlCol="0">
            <a:spAutoFit/>
          </a:bodyPr>
          <a:lstStyle/>
          <a:p>
            <a:r>
              <a:rPr lang="en-US" sz="2400" dirty="0">
                <a:solidFill>
                  <a:srgbClr val="FF0000"/>
                </a:solidFill>
              </a:rPr>
              <a:t>4</a:t>
            </a:r>
            <a:r>
              <a:rPr lang="en-US" sz="2400" dirty="0" smtClean="0">
                <a:solidFill>
                  <a:srgbClr val="FF0000"/>
                </a:solidFill>
              </a:rPr>
              <a:t>) T1 and T2 overall payoffs surprisingly </a:t>
            </a:r>
            <a:r>
              <a:rPr lang="en-US" sz="2400" dirty="0" smtClean="0">
                <a:solidFill>
                  <a:srgbClr val="FF0000"/>
                </a:solidFill>
              </a:rPr>
              <a:t>close</a:t>
            </a:r>
            <a:r>
              <a:rPr lang="en-US" sz="2400" dirty="0">
                <a:solidFill>
                  <a:srgbClr val="FF0000"/>
                </a:solidFill>
              </a:rPr>
              <a:t> </a:t>
            </a:r>
            <a:r>
              <a:rPr lang="en-US" sz="2400" dirty="0" smtClean="0">
                <a:solidFill>
                  <a:srgbClr val="FF0000"/>
                </a:solidFill>
              </a:rPr>
              <a:t>to </a:t>
            </a:r>
            <a:r>
              <a:rPr lang="en-US" sz="2400" dirty="0" err="1" smtClean="0">
                <a:solidFill>
                  <a:srgbClr val="FF0000"/>
                </a:solidFill>
              </a:rPr>
              <a:t>eachother</a:t>
            </a:r>
            <a:r>
              <a:rPr lang="en-US" sz="2400" dirty="0" smtClean="0">
                <a:solidFill>
                  <a:srgbClr val="FF0000"/>
                </a:solidFill>
              </a:rPr>
              <a:t>, </a:t>
            </a:r>
            <a:r>
              <a:rPr lang="en-US" sz="2400" dirty="0" smtClean="0">
                <a:solidFill>
                  <a:srgbClr val="FF0000"/>
                </a:solidFill>
              </a:rPr>
              <a:t>T3 low as predicted </a:t>
            </a:r>
            <a:endParaRPr lang="en-US" sz="2400" dirty="0">
              <a:solidFill>
                <a:srgbClr val="FF0000"/>
              </a:solidFill>
            </a:endParaRPr>
          </a:p>
        </p:txBody>
      </p:sp>
      <p:sp>
        <p:nvSpPr>
          <p:cNvPr id="7" name="Rectangle 6"/>
          <p:cNvSpPr/>
          <p:nvPr/>
        </p:nvSpPr>
        <p:spPr>
          <a:xfrm>
            <a:off x="5051855" y="4147562"/>
            <a:ext cx="4034282" cy="800264"/>
          </a:xfrm>
          <a:prstGeom prst="rect">
            <a:avLst/>
          </a:prstGeom>
          <a:solidFill>
            <a:srgbClr val="FF0000">
              <a:alpha val="36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380626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by type – </a:t>
            </a:r>
            <a:r>
              <a:rPr lang="en-US" dirty="0" smtClean="0">
                <a:solidFill>
                  <a:srgbClr val="FF0000"/>
                </a:solidFill>
              </a:rPr>
              <a:t>with cash</a:t>
            </a:r>
            <a:endParaRPr lang="en-US" dirty="0">
              <a:solidFill>
                <a:srgbClr val="FF0000"/>
              </a:solidFill>
            </a:endParaRPr>
          </a:p>
        </p:txBody>
      </p:sp>
      <p:pic>
        <p:nvPicPr>
          <p:cNvPr id="8" name="Content Placeholder 7" descr="Screen shot 2011-11-10 at 2.37.41 PM.png"/>
          <p:cNvPicPr>
            <a:picLocks noGrp="1" noChangeAspect="1"/>
          </p:cNvPicPr>
          <p:nvPr>
            <p:ph idx="1"/>
          </p:nvPr>
        </p:nvPicPr>
        <p:blipFill>
          <a:blip r:embed="rId3">
            <a:extLst>
              <a:ext uri="{28A0092B-C50C-407E-A947-70E740481C1C}">
                <a14:useLocalDpi xmlns:a14="http://schemas.microsoft.com/office/drawing/2010/main" val="0"/>
              </a:ext>
            </a:extLst>
          </a:blip>
          <a:srcRect t="-8586" b="-8586"/>
          <a:stretch>
            <a:fillRect/>
          </a:stretch>
        </p:blipFill>
        <p:spPr>
          <a:xfrm>
            <a:off x="89805" y="909635"/>
            <a:ext cx="8852136" cy="4868334"/>
          </a:xfrm>
        </p:spPr>
      </p:pic>
      <p:sp>
        <p:nvSpPr>
          <p:cNvPr id="6" name="TextBox 5"/>
          <p:cNvSpPr txBox="1"/>
          <p:nvPr/>
        </p:nvSpPr>
        <p:spPr>
          <a:xfrm>
            <a:off x="4277122" y="5482434"/>
            <a:ext cx="4866878" cy="1200329"/>
          </a:xfrm>
          <a:prstGeom prst="rect">
            <a:avLst/>
          </a:prstGeom>
          <a:noFill/>
        </p:spPr>
        <p:txBody>
          <a:bodyPr wrap="square" rtlCol="0">
            <a:spAutoFit/>
          </a:bodyPr>
          <a:lstStyle/>
          <a:p>
            <a:r>
              <a:rPr lang="en-US" dirty="0" smtClean="0"/>
              <a:t>Accepted proposals included regardless of round</a:t>
            </a:r>
          </a:p>
          <a:p>
            <a:r>
              <a:rPr lang="en-US" dirty="0" smtClean="0"/>
              <a:t>c: proposed for stage 1 only</a:t>
            </a:r>
          </a:p>
          <a:p>
            <a:r>
              <a:rPr lang="en-US" dirty="0"/>
              <a:t>d</a:t>
            </a:r>
            <a:r>
              <a:rPr lang="en-US" dirty="0" smtClean="0"/>
              <a:t>: top number % of accepted proposals, bottom accepted conditional on being chosen for voting</a:t>
            </a:r>
            <a:endParaRPr lang="en-US" dirty="0"/>
          </a:p>
        </p:txBody>
      </p:sp>
      <p:sp>
        <p:nvSpPr>
          <p:cNvPr id="3" name="TextBox 2"/>
          <p:cNvSpPr txBox="1"/>
          <p:nvPr/>
        </p:nvSpPr>
        <p:spPr>
          <a:xfrm>
            <a:off x="313957" y="4857602"/>
            <a:ext cx="3524882" cy="1938992"/>
          </a:xfrm>
          <a:prstGeom prst="rect">
            <a:avLst/>
          </a:prstGeom>
          <a:noFill/>
        </p:spPr>
        <p:txBody>
          <a:bodyPr wrap="square" rtlCol="0">
            <a:spAutoFit/>
          </a:bodyPr>
          <a:lstStyle/>
          <a:p>
            <a:r>
              <a:rPr lang="en-US" sz="2400" dirty="0" smtClean="0">
                <a:solidFill>
                  <a:srgbClr val="FF0000"/>
                </a:solidFill>
              </a:rPr>
              <a:t>1) Accepted locations go up for all. (pred.=16.67, 49.67, 83). T3’s proposal close to predicted. T1 moves in wrong direction!  </a:t>
            </a:r>
            <a:endParaRPr lang="en-US" sz="2400" dirty="0">
              <a:solidFill>
                <a:srgbClr val="FF0000"/>
              </a:solidFill>
            </a:endParaRPr>
          </a:p>
        </p:txBody>
      </p:sp>
      <p:sp>
        <p:nvSpPr>
          <p:cNvPr id="7" name="Rectangle 6"/>
          <p:cNvSpPr/>
          <p:nvPr/>
        </p:nvSpPr>
        <p:spPr>
          <a:xfrm>
            <a:off x="1357050" y="2873095"/>
            <a:ext cx="1000122" cy="1710232"/>
          </a:xfrm>
          <a:prstGeom prst="rect">
            <a:avLst/>
          </a:prstGeom>
          <a:solidFill>
            <a:srgbClr val="FF0000">
              <a:alpha val="36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839456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by type – with cash</a:t>
            </a:r>
            <a:endParaRPr lang="en-US" dirty="0"/>
          </a:p>
        </p:txBody>
      </p:sp>
      <p:pic>
        <p:nvPicPr>
          <p:cNvPr id="8" name="Content Placeholder 7" descr="Screen shot 2011-11-10 at 2.37.41 PM.png"/>
          <p:cNvPicPr>
            <a:picLocks noGrp="1" noChangeAspect="1"/>
          </p:cNvPicPr>
          <p:nvPr>
            <p:ph idx="1"/>
          </p:nvPr>
        </p:nvPicPr>
        <p:blipFill>
          <a:blip r:embed="rId3">
            <a:extLst>
              <a:ext uri="{28A0092B-C50C-407E-A947-70E740481C1C}">
                <a14:useLocalDpi xmlns:a14="http://schemas.microsoft.com/office/drawing/2010/main" val="0"/>
              </a:ext>
            </a:extLst>
          </a:blip>
          <a:srcRect t="-8586" b="-8586"/>
          <a:stretch>
            <a:fillRect/>
          </a:stretch>
        </p:blipFill>
        <p:spPr>
          <a:xfrm>
            <a:off x="89805" y="909635"/>
            <a:ext cx="8852136" cy="4868334"/>
          </a:xfrm>
        </p:spPr>
      </p:pic>
      <p:sp>
        <p:nvSpPr>
          <p:cNvPr id="6" name="TextBox 5"/>
          <p:cNvSpPr txBox="1"/>
          <p:nvPr/>
        </p:nvSpPr>
        <p:spPr>
          <a:xfrm>
            <a:off x="4277122" y="5482434"/>
            <a:ext cx="4866878" cy="1200329"/>
          </a:xfrm>
          <a:prstGeom prst="rect">
            <a:avLst/>
          </a:prstGeom>
          <a:noFill/>
        </p:spPr>
        <p:txBody>
          <a:bodyPr wrap="square" rtlCol="0">
            <a:spAutoFit/>
          </a:bodyPr>
          <a:lstStyle/>
          <a:p>
            <a:r>
              <a:rPr lang="en-US" dirty="0" smtClean="0"/>
              <a:t>Accepted proposals included regardless of round</a:t>
            </a:r>
          </a:p>
          <a:p>
            <a:r>
              <a:rPr lang="en-US" dirty="0" smtClean="0"/>
              <a:t>c: proposed for stage 1 only</a:t>
            </a:r>
          </a:p>
          <a:p>
            <a:r>
              <a:rPr lang="en-US" dirty="0"/>
              <a:t>d</a:t>
            </a:r>
            <a:r>
              <a:rPr lang="en-US" dirty="0" smtClean="0"/>
              <a:t>: top number % of accepted proposals, bottom accepted conditional on being chosen for voting</a:t>
            </a:r>
            <a:endParaRPr lang="en-US" dirty="0"/>
          </a:p>
        </p:txBody>
      </p:sp>
      <p:sp>
        <p:nvSpPr>
          <p:cNvPr id="3" name="TextBox 2"/>
          <p:cNvSpPr txBox="1"/>
          <p:nvPr/>
        </p:nvSpPr>
        <p:spPr>
          <a:xfrm>
            <a:off x="313957" y="4857602"/>
            <a:ext cx="3524882" cy="1569660"/>
          </a:xfrm>
          <a:prstGeom prst="rect">
            <a:avLst/>
          </a:prstGeom>
          <a:noFill/>
        </p:spPr>
        <p:txBody>
          <a:bodyPr wrap="square" rtlCol="0">
            <a:spAutoFit/>
          </a:bodyPr>
          <a:lstStyle/>
          <a:p>
            <a:r>
              <a:rPr lang="en-US" sz="2400" dirty="0" smtClean="0">
                <a:solidFill>
                  <a:srgbClr val="FF0000"/>
                </a:solidFill>
              </a:rPr>
              <a:t>2a) T3 mostly gives cash to T1 (8 of 13 gave all). T1 keeps most, in line with theory. </a:t>
            </a:r>
            <a:endParaRPr lang="en-US" sz="2400" dirty="0">
              <a:solidFill>
                <a:srgbClr val="FF0000"/>
              </a:solidFill>
            </a:endParaRPr>
          </a:p>
        </p:txBody>
      </p:sp>
      <p:sp>
        <p:nvSpPr>
          <p:cNvPr id="7" name="Rectangle 6"/>
          <p:cNvSpPr/>
          <p:nvPr/>
        </p:nvSpPr>
        <p:spPr>
          <a:xfrm>
            <a:off x="2335031" y="2873095"/>
            <a:ext cx="2164727" cy="1710232"/>
          </a:xfrm>
          <a:prstGeom prst="rect">
            <a:avLst/>
          </a:prstGeom>
          <a:solidFill>
            <a:srgbClr val="FF0000">
              <a:alpha val="36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521963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by type – with cash</a:t>
            </a:r>
            <a:endParaRPr lang="en-US" dirty="0"/>
          </a:p>
        </p:txBody>
      </p:sp>
      <p:pic>
        <p:nvPicPr>
          <p:cNvPr id="8" name="Content Placeholder 7" descr="Screen shot 2011-11-10 at 2.37.41 PM.png"/>
          <p:cNvPicPr>
            <a:picLocks noGrp="1" noChangeAspect="1"/>
          </p:cNvPicPr>
          <p:nvPr>
            <p:ph idx="1"/>
          </p:nvPr>
        </p:nvPicPr>
        <p:blipFill>
          <a:blip r:embed="rId3">
            <a:extLst>
              <a:ext uri="{28A0092B-C50C-407E-A947-70E740481C1C}">
                <a14:useLocalDpi xmlns:a14="http://schemas.microsoft.com/office/drawing/2010/main" val="0"/>
              </a:ext>
            </a:extLst>
          </a:blip>
          <a:srcRect t="-8586" b="-8586"/>
          <a:stretch>
            <a:fillRect/>
          </a:stretch>
        </p:blipFill>
        <p:spPr>
          <a:xfrm>
            <a:off x="89805" y="909635"/>
            <a:ext cx="8852136" cy="4868334"/>
          </a:xfrm>
        </p:spPr>
      </p:pic>
      <p:sp>
        <p:nvSpPr>
          <p:cNvPr id="6" name="TextBox 5"/>
          <p:cNvSpPr txBox="1"/>
          <p:nvPr/>
        </p:nvSpPr>
        <p:spPr>
          <a:xfrm>
            <a:off x="4277122" y="5482434"/>
            <a:ext cx="4866878" cy="1200329"/>
          </a:xfrm>
          <a:prstGeom prst="rect">
            <a:avLst/>
          </a:prstGeom>
          <a:noFill/>
        </p:spPr>
        <p:txBody>
          <a:bodyPr wrap="square" rtlCol="0">
            <a:spAutoFit/>
          </a:bodyPr>
          <a:lstStyle/>
          <a:p>
            <a:r>
              <a:rPr lang="en-US" dirty="0" smtClean="0"/>
              <a:t>Accepted proposals included regardless of round</a:t>
            </a:r>
          </a:p>
          <a:p>
            <a:r>
              <a:rPr lang="en-US" dirty="0" smtClean="0"/>
              <a:t>c: proposed for stage 1 only</a:t>
            </a:r>
          </a:p>
          <a:p>
            <a:r>
              <a:rPr lang="en-US" dirty="0"/>
              <a:t>d</a:t>
            </a:r>
            <a:r>
              <a:rPr lang="en-US" dirty="0" smtClean="0"/>
              <a:t>: top number % of accepted proposals, bottom accepted conditional on being chosen for voting</a:t>
            </a:r>
            <a:endParaRPr lang="en-US" dirty="0"/>
          </a:p>
        </p:txBody>
      </p:sp>
      <p:sp>
        <p:nvSpPr>
          <p:cNvPr id="3" name="TextBox 2"/>
          <p:cNvSpPr txBox="1"/>
          <p:nvPr/>
        </p:nvSpPr>
        <p:spPr>
          <a:xfrm>
            <a:off x="313957" y="4857602"/>
            <a:ext cx="3524882" cy="1200328"/>
          </a:xfrm>
          <a:prstGeom prst="rect">
            <a:avLst/>
          </a:prstGeom>
          <a:noFill/>
        </p:spPr>
        <p:txBody>
          <a:bodyPr wrap="square" rtlCol="0">
            <a:spAutoFit/>
          </a:bodyPr>
          <a:lstStyle/>
          <a:p>
            <a:r>
              <a:rPr lang="en-US" sz="2400" dirty="0" smtClean="0">
                <a:solidFill>
                  <a:srgbClr val="FF0000"/>
                </a:solidFill>
              </a:rPr>
              <a:t>2b) T2 tends to split with T1 instead of attracting T3 with a high location </a:t>
            </a:r>
            <a:endParaRPr lang="en-US" sz="2400" dirty="0">
              <a:solidFill>
                <a:srgbClr val="FF0000"/>
              </a:solidFill>
            </a:endParaRPr>
          </a:p>
        </p:txBody>
      </p:sp>
      <p:sp>
        <p:nvSpPr>
          <p:cNvPr id="7" name="Rectangle 6"/>
          <p:cNvSpPr/>
          <p:nvPr/>
        </p:nvSpPr>
        <p:spPr>
          <a:xfrm>
            <a:off x="2335031" y="2873095"/>
            <a:ext cx="2164727" cy="1710232"/>
          </a:xfrm>
          <a:prstGeom prst="rect">
            <a:avLst/>
          </a:prstGeom>
          <a:solidFill>
            <a:srgbClr val="FF0000">
              <a:alpha val="36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05045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by type – with cash</a:t>
            </a:r>
            <a:endParaRPr lang="en-US" dirty="0"/>
          </a:p>
        </p:txBody>
      </p:sp>
      <p:pic>
        <p:nvPicPr>
          <p:cNvPr id="8" name="Content Placeholder 7" descr="Screen shot 2011-11-10 at 2.37.41 PM.png"/>
          <p:cNvPicPr>
            <a:picLocks noGrp="1" noChangeAspect="1"/>
          </p:cNvPicPr>
          <p:nvPr>
            <p:ph idx="1"/>
          </p:nvPr>
        </p:nvPicPr>
        <p:blipFill>
          <a:blip r:embed="rId3">
            <a:extLst>
              <a:ext uri="{28A0092B-C50C-407E-A947-70E740481C1C}">
                <a14:useLocalDpi xmlns:a14="http://schemas.microsoft.com/office/drawing/2010/main" val="0"/>
              </a:ext>
            </a:extLst>
          </a:blip>
          <a:srcRect t="-8586" b="-8586"/>
          <a:stretch>
            <a:fillRect/>
          </a:stretch>
        </p:blipFill>
        <p:spPr>
          <a:xfrm>
            <a:off x="89805" y="909635"/>
            <a:ext cx="8852136" cy="4868334"/>
          </a:xfrm>
        </p:spPr>
      </p:pic>
      <p:sp>
        <p:nvSpPr>
          <p:cNvPr id="6" name="TextBox 5"/>
          <p:cNvSpPr txBox="1"/>
          <p:nvPr/>
        </p:nvSpPr>
        <p:spPr>
          <a:xfrm>
            <a:off x="4277122" y="5482434"/>
            <a:ext cx="4866878" cy="1200329"/>
          </a:xfrm>
          <a:prstGeom prst="rect">
            <a:avLst/>
          </a:prstGeom>
          <a:noFill/>
        </p:spPr>
        <p:txBody>
          <a:bodyPr wrap="square" rtlCol="0">
            <a:spAutoFit/>
          </a:bodyPr>
          <a:lstStyle/>
          <a:p>
            <a:r>
              <a:rPr lang="en-US" dirty="0" smtClean="0"/>
              <a:t>Accepted proposals included regardless of round</a:t>
            </a:r>
          </a:p>
          <a:p>
            <a:r>
              <a:rPr lang="en-US" dirty="0" smtClean="0"/>
              <a:t>c: proposed for stage 1 only</a:t>
            </a:r>
          </a:p>
          <a:p>
            <a:r>
              <a:rPr lang="en-US" dirty="0"/>
              <a:t>d</a:t>
            </a:r>
            <a:r>
              <a:rPr lang="en-US" dirty="0" smtClean="0"/>
              <a:t>: top number % of accepted proposals, bottom accepted conditional on being chosen for voting</a:t>
            </a:r>
            <a:endParaRPr lang="en-US" dirty="0"/>
          </a:p>
        </p:txBody>
      </p:sp>
      <p:sp>
        <p:nvSpPr>
          <p:cNvPr id="3" name="TextBox 2"/>
          <p:cNvSpPr txBox="1"/>
          <p:nvPr/>
        </p:nvSpPr>
        <p:spPr>
          <a:xfrm>
            <a:off x="313957" y="4857602"/>
            <a:ext cx="3524882" cy="830997"/>
          </a:xfrm>
          <a:prstGeom prst="rect">
            <a:avLst/>
          </a:prstGeom>
          <a:noFill/>
        </p:spPr>
        <p:txBody>
          <a:bodyPr wrap="square" rtlCol="0">
            <a:spAutoFit/>
          </a:bodyPr>
          <a:lstStyle/>
          <a:p>
            <a:r>
              <a:rPr lang="en-US" sz="2400" dirty="0" smtClean="0">
                <a:solidFill>
                  <a:srgbClr val="FF0000"/>
                </a:solidFill>
              </a:rPr>
              <a:t>3) T3 most rejected, T1 and T2 about the same</a:t>
            </a:r>
            <a:endParaRPr lang="en-US" sz="2400" dirty="0">
              <a:solidFill>
                <a:srgbClr val="FF0000"/>
              </a:solidFill>
            </a:endParaRPr>
          </a:p>
        </p:txBody>
      </p:sp>
      <p:sp>
        <p:nvSpPr>
          <p:cNvPr id="7" name="Rectangle 6"/>
          <p:cNvSpPr/>
          <p:nvPr/>
        </p:nvSpPr>
        <p:spPr>
          <a:xfrm>
            <a:off x="4499758" y="2873095"/>
            <a:ext cx="1172909" cy="1710232"/>
          </a:xfrm>
          <a:prstGeom prst="rect">
            <a:avLst/>
          </a:prstGeom>
          <a:solidFill>
            <a:srgbClr val="FF0000">
              <a:alpha val="36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683584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by type – with cash</a:t>
            </a:r>
            <a:endParaRPr lang="en-US" dirty="0"/>
          </a:p>
        </p:txBody>
      </p:sp>
      <p:pic>
        <p:nvPicPr>
          <p:cNvPr id="8" name="Content Placeholder 7" descr="Screen shot 2011-11-10 at 2.37.41 PM.png"/>
          <p:cNvPicPr>
            <a:picLocks noGrp="1" noChangeAspect="1"/>
          </p:cNvPicPr>
          <p:nvPr>
            <p:ph idx="1"/>
          </p:nvPr>
        </p:nvPicPr>
        <p:blipFill>
          <a:blip r:embed="rId3">
            <a:extLst>
              <a:ext uri="{28A0092B-C50C-407E-A947-70E740481C1C}">
                <a14:useLocalDpi xmlns:a14="http://schemas.microsoft.com/office/drawing/2010/main" val="0"/>
              </a:ext>
            </a:extLst>
          </a:blip>
          <a:srcRect t="-8586" b="-8586"/>
          <a:stretch>
            <a:fillRect/>
          </a:stretch>
        </p:blipFill>
        <p:spPr>
          <a:xfrm>
            <a:off x="89805" y="909635"/>
            <a:ext cx="8852136" cy="4868334"/>
          </a:xfrm>
        </p:spPr>
      </p:pic>
      <p:sp>
        <p:nvSpPr>
          <p:cNvPr id="6" name="TextBox 5"/>
          <p:cNvSpPr txBox="1"/>
          <p:nvPr/>
        </p:nvSpPr>
        <p:spPr>
          <a:xfrm>
            <a:off x="4277122" y="5482434"/>
            <a:ext cx="4866878" cy="1200329"/>
          </a:xfrm>
          <a:prstGeom prst="rect">
            <a:avLst/>
          </a:prstGeom>
          <a:noFill/>
        </p:spPr>
        <p:txBody>
          <a:bodyPr wrap="square" rtlCol="0">
            <a:spAutoFit/>
          </a:bodyPr>
          <a:lstStyle/>
          <a:p>
            <a:r>
              <a:rPr lang="en-US" dirty="0" smtClean="0"/>
              <a:t>Accepted proposals included regardless of round</a:t>
            </a:r>
          </a:p>
          <a:p>
            <a:r>
              <a:rPr lang="en-US" dirty="0" smtClean="0"/>
              <a:t>c: proposed for stage 1 only</a:t>
            </a:r>
          </a:p>
          <a:p>
            <a:r>
              <a:rPr lang="en-US" dirty="0"/>
              <a:t>d</a:t>
            </a:r>
            <a:r>
              <a:rPr lang="en-US" dirty="0" smtClean="0"/>
              <a:t>: top number % of accepted proposals, bottom accepted conditional on being chosen for voting</a:t>
            </a:r>
            <a:endParaRPr lang="en-US" dirty="0"/>
          </a:p>
        </p:txBody>
      </p:sp>
      <p:sp>
        <p:nvSpPr>
          <p:cNvPr id="3" name="TextBox 2"/>
          <p:cNvSpPr txBox="1"/>
          <p:nvPr/>
        </p:nvSpPr>
        <p:spPr>
          <a:xfrm>
            <a:off x="313957" y="4857602"/>
            <a:ext cx="3524882" cy="1938992"/>
          </a:xfrm>
          <a:prstGeom prst="rect">
            <a:avLst/>
          </a:prstGeom>
          <a:noFill/>
        </p:spPr>
        <p:txBody>
          <a:bodyPr wrap="square" rtlCol="0">
            <a:spAutoFit/>
          </a:bodyPr>
          <a:lstStyle/>
          <a:p>
            <a:r>
              <a:rPr lang="en-US" sz="2400" dirty="0">
                <a:solidFill>
                  <a:srgbClr val="FF0000"/>
                </a:solidFill>
              </a:rPr>
              <a:t>4</a:t>
            </a:r>
            <a:r>
              <a:rPr lang="en-US" sz="2400" dirty="0" smtClean="0">
                <a:solidFill>
                  <a:srgbClr val="FF0000"/>
                </a:solidFill>
              </a:rPr>
              <a:t>) T3 higher payoff than predicted (cond. on accept), T1 and T2 less (no full exploitation of advantage)</a:t>
            </a:r>
            <a:endParaRPr lang="en-US" sz="2400" dirty="0">
              <a:solidFill>
                <a:srgbClr val="FF0000"/>
              </a:solidFill>
            </a:endParaRPr>
          </a:p>
        </p:txBody>
      </p:sp>
      <p:sp>
        <p:nvSpPr>
          <p:cNvPr id="7" name="Rectangle 6"/>
          <p:cNvSpPr/>
          <p:nvPr/>
        </p:nvSpPr>
        <p:spPr>
          <a:xfrm>
            <a:off x="5672667" y="2873095"/>
            <a:ext cx="3269274" cy="1710232"/>
          </a:xfrm>
          <a:prstGeom prst="rect">
            <a:avLst/>
          </a:prstGeom>
          <a:solidFill>
            <a:srgbClr val="FF0000">
              <a:alpha val="36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62921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voting </a:t>
            </a:r>
            <a:r>
              <a:rPr lang="en-US" dirty="0" err="1" smtClean="0"/>
              <a:t>probits</a:t>
            </a:r>
            <a:endParaRPr lang="en-US" dirty="0"/>
          </a:p>
        </p:txBody>
      </p:sp>
      <p:pic>
        <p:nvPicPr>
          <p:cNvPr id="4" name="Content Placeholder 3" descr="Screen shot 2011-11-10 at 3.18.02 PM.png"/>
          <p:cNvPicPr>
            <a:picLocks noGrp="1" noChangeAspect="1"/>
          </p:cNvPicPr>
          <p:nvPr>
            <p:ph idx="1"/>
          </p:nvPr>
        </p:nvPicPr>
        <p:blipFill>
          <a:blip r:embed="rId3">
            <a:extLst>
              <a:ext uri="{28A0092B-C50C-407E-A947-70E740481C1C}">
                <a14:useLocalDpi xmlns:a14="http://schemas.microsoft.com/office/drawing/2010/main" val="0"/>
              </a:ext>
            </a:extLst>
          </a:blip>
          <a:srcRect t="-7050" b="-7050"/>
          <a:stretch>
            <a:fillRect/>
          </a:stretch>
        </p:blipFill>
        <p:spPr/>
      </p:pic>
    </p:spTree>
    <p:extLst>
      <p:ext uri="{BB962C8B-B14F-4D97-AF65-F5344CB8AC3E}">
        <p14:creationId xmlns:p14="http://schemas.microsoft.com/office/powerpoint/2010/main" val="267674670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behavior individually rational?</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Using voting </a:t>
            </a:r>
            <a:r>
              <a:rPr lang="en-US" dirty="0" err="1" smtClean="0"/>
              <a:t>probits</a:t>
            </a:r>
            <a:r>
              <a:rPr lang="en-US" dirty="0" smtClean="0"/>
              <a:t> and continuation values we can calculate what happens under alternative proposals</a:t>
            </a:r>
          </a:p>
          <a:p>
            <a:pPr marL="0" indent="0">
              <a:buNone/>
            </a:pPr>
            <a:endParaRPr lang="en-US" dirty="0" smtClean="0"/>
          </a:p>
          <a:p>
            <a:pPr marL="514350" indent="-514350">
              <a:buFont typeface="+mj-lt"/>
              <a:buAutoNum type="arabicPeriod"/>
            </a:pPr>
            <a:r>
              <a:rPr lang="en-US" dirty="0" smtClean="0"/>
              <a:t>Expected payoff maximizing proposal - </a:t>
            </a:r>
            <a:r>
              <a:rPr lang="en-US" i="1" dirty="0" smtClean="0"/>
              <a:t>MAX</a:t>
            </a:r>
          </a:p>
          <a:p>
            <a:pPr lvl="1"/>
            <a:r>
              <a:rPr lang="en-US" dirty="0" smtClean="0"/>
              <a:t>Best response to actual behavior </a:t>
            </a:r>
          </a:p>
          <a:p>
            <a:pPr marL="514350" indent="-514350">
              <a:buFont typeface="+mj-lt"/>
              <a:buAutoNum type="arabicPeriod"/>
            </a:pPr>
            <a:r>
              <a:rPr lang="en-US" dirty="0" smtClean="0"/>
              <a:t>Expected payoff from </a:t>
            </a:r>
            <a:r>
              <a:rPr lang="en-US" i="1" dirty="0" smtClean="0"/>
              <a:t>SSPE</a:t>
            </a:r>
            <a:r>
              <a:rPr lang="en-US" dirty="0" smtClean="0"/>
              <a:t> proposal</a:t>
            </a:r>
          </a:p>
          <a:p>
            <a:pPr marL="857250" lvl="1" indent="-457200"/>
            <a:r>
              <a:rPr lang="en-US" dirty="0" smtClean="0"/>
              <a:t>Again given actual behavior</a:t>
            </a:r>
          </a:p>
          <a:p>
            <a:pPr marL="514350" indent="-514350">
              <a:buFont typeface="+mj-lt"/>
              <a:buAutoNum type="arabicPeriod"/>
            </a:pPr>
            <a:r>
              <a:rPr lang="en-US" dirty="0" smtClean="0"/>
              <a:t>Efficient equal split - </a:t>
            </a:r>
            <a:r>
              <a:rPr lang="en-US" i="1" dirty="0" smtClean="0"/>
              <a:t>EES</a:t>
            </a:r>
          </a:p>
          <a:p>
            <a:pPr lvl="1"/>
            <a:r>
              <a:rPr lang="en-US" dirty="0" smtClean="0"/>
              <a:t>Payoff maximizing offer that equalizes payoffs of proposer and a coalition partner</a:t>
            </a:r>
          </a:p>
          <a:p>
            <a:pPr marL="514350" indent="-514350">
              <a:buFont typeface="+mj-lt"/>
              <a:buAutoNum type="arabicPeriod"/>
            </a:pPr>
            <a:r>
              <a:rPr lang="en-US" dirty="0" smtClean="0"/>
              <a:t>Average expected return given actual offers</a:t>
            </a:r>
          </a:p>
          <a:p>
            <a:pPr marL="914400" lvl="1" indent="-514350"/>
            <a:r>
              <a:rPr lang="en-US" dirty="0" smtClean="0"/>
              <a:t>Using actual probability of passing</a:t>
            </a:r>
            <a:endParaRPr lang="en-US" dirty="0"/>
          </a:p>
        </p:txBody>
      </p:sp>
    </p:spTree>
    <p:extLst>
      <p:ext uri="{BB962C8B-B14F-4D97-AF65-F5344CB8AC3E}">
        <p14:creationId xmlns:p14="http://schemas.microsoft.com/office/powerpoint/2010/main" val="146808708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In </a:t>
            </a:r>
            <a:r>
              <a:rPr lang="en-US" dirty="0" err="1" smtClean="0"/>
              <a:t>parlamentarian</a:t>
            </a:r>
            <a:r>
              <a:rPr lang="en-US" dirty="0" smtClean="0"/>
              <a:t> systems, legislators bargain in order to pass laws</a:t>
            </a:r>
          </a:p>
          <a:p>
            <a:r>
              <a:rPr lang="en-US" dirty="0" smtClean="0"/>
              <a:t>Typically deal with:</a:t>
            </a:r>
          </a:p>
          <a:p>
            <a:pPr marL="971550" lvl="1" indent="-514350">
              <a:buFont typeface="+mj-lt"/>
              <a:buAutoNum type="arabicPeriod"/>
            </a:pPr>
            <a:r>
              <a:rPr lang="en-US" i="1" dirty="0" smtClean="0"/>
              <a:t>policy proposals </a:t>
            </a:r>
            <a:r>
              <a:rPr lang="en-US" dirty="0" smtClean="0"/>
              <a:t>(where to locate a train station, should gay/lesbian couples have the same partner rights as heterosexuals) </a:t>
            </a:r>
          </a:p>
          <a:p>
            <a:pPr marL="971550" lvl="1" indent="-514350">
              <a:buFont typeface="+mj-lt"/>
              <a:buAutoNum type="arabicPeriod"/>
            </a:pPr>
            <a:r>
              <a:rPr lang="en-US" i="1" dirty="0"/>
              <a:t>p</a:t>
            </a:r>
            <a:r>
              <a:rPr lang="en-US" i="1" dirty="0" smtClean="0"/>
              <a:t>urely distributive </a:t>
            </a:r>
            <a:r>
              <a:rPr lang="en-US" dirty="0" smtClean="0"/>
              <a:t>(private good) </a:t>
            </a:r>
            <a:r>
              <a:rPr lang="en-US" i="1" dirty="0" smtClean="0"/>
              <a:t>allocations</a:t>
            </a:r>
            <a:endParaRPr lang="en-US" dirty="0" smtClean="0"/>
          </a:p>
          <a:p>
            <a:pPr marL="514350" indent="-457200"/>
            <a:r>
              <a:rPr lang="en-US" dirty="0" smtClean="0"/>
              <a:t>Important: Legislator preferences can be heterogeneous</a:t>
            </a:r>
          </a:p>
          <a:p>
            <a:pPr marL="514350" indent="-457200"/>
            <a:r>
              <a:rPr lang="en-US" dirty="0" smtClean="0"/>
              <a:t>Heterogeneity can lead to weird coalitions</a:t>
            </a:r>
          </a:p>
          <a:p>
            <a:pPr marL="971550" lvl="1" indent="-514350"/>
            <a:r>
              <a:rPr lang="en-US" dirty="0" smtClean="0"/>
              <a:t>Leader of </a:t>
            </a:r>
            <a:r>
              <a:rPr lang="en-US" dirty="0"/>
              <a:t>F</a:t>
            </a:r>
            <a:r>
              <a:rPr lang="en-US" dirty="0" smtClean="0"/>
              <a:t>ree World Roosevelt gives (totalitarian) Stalin things he does not care much about (cash, food, arms, Poland) in order to get his support in the Greater Goal ; defeating the (totalitarian) Nazis</a:t>
            </a:r>
          </a:p>
          <a:p>
            <a:pPr marL="971550" lvl="1" indent="-514350"/>
            <a:r>
              <a:rPr lang="en-US" dirty="0" smtClean="0"/>
              <a:t>Democrat Senators vote for the Invasion of Iraq in order to get cash for their state</a:t>
            </a:r>
          </a:p>
          <a:p>
            <a:endParaRPr lang="en-US" dirty="0"/>
          </a:p>
        </p:txBody>
      </p:sp>
    </p:spTree>
    <p:extLst>
      <p:ext uri="{BB962C8B-B14F-4D97-AF65-F5344CB8AC3E}">
        <p14:creationId xmlns:p14="http://schemas.microsoft.com/office/powerpoint/2010/main" val="107492257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1-11-12 at 11.29.10 AM.png"/>
          <p:cNvPicPr>
            <a:picLocks noGrp="1" noChangeAspect="1"/>
          </p:cNvPicPr>
          <p:nvPr>
            <p:ph idx="1"/>
          </p:nvPr>
        </p:nvPicPr>
        <p:blipFill>
          <a:blip r:embed="rId3">
            <a:extLst>
              <a:ext uri="{28A0092B-C50C-407E-A947-70E740481C1C}">
                <a14:useLocalDpi xmlns:a14="http://schemas.microsoft.com/office/drawing/2010/main" val="0"/>
              </a:ext>
            </a:extLst>
          </a:blip>
          <a:srcRect t="-42679" b="-42679"/>
          <a:stretch>
            <a:fillRect/>
          </a:stretch>
        </p:blipFill>
        <p:spPr/>
      </p:pic>
      <p:sp>
        <p:nvSpPr>
          <p:cNvPr id="5" name="TextBox 4"/>
          <p:cNvSpPr txBox="1"/>
          <p:nvPr/>
        </p:nvSpPr>
        <p:spPr>
          <a:xfrm>
            <a:off x="790222" y="5940778"/>
            <a:ext cx="1584426" cy="369332"/>
          </a:xfrm>
          <a:prstGeom prst="rect">
            <a:avLst/>
          </a:prstGeom>
          <a:noFill/>
        </p:spPr>
        <p:txBody>
          <a:bodyPr wrap="none" rtlCol="0">
            <a:spAutoFit/>
          </a:bodyPr>
          <a:lstStyle/>
          <a:p>
            <a:r>
              <a:rPr lang="en-US" dirty="0"/>
              <a:t>d</a:t>
            </a:r>
            <a:r>
              <a:rPr lang="en-US" dirty="0" smtClean="0"/>
              <a:t>: actual offers</a:t>
            </a:r>
            <a:endParaRPr lang="en-US" dirty="0"/>
          </a:p>
        </p:txBody>
      </p:sp>
    </p:spTree>
    <p:extLst>
      <p:ext uri="{BB962C8B-B14F-4D97-AF65-F5344CB8AC3E}">
        <p14:creationId xmlns:p14="http://schemas.microsoft.com/office/powerpoint/2010/main" val="360571092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reen shot 2011-11-12 at 12.09.30 PM.png"/>
          <p:cNvPicPr>
            <a:picLocks noGrp="1" noChangeAspect="1"/>
          </p:cNvPicPr>
          <p:nvPr>
            <p:ph idx="1"/>
          </p:nvPr>
        </p:nvPicPr>
        <p:blipFill>
          <a:blip r:embed="rId2">
            <a:extLst>
              <a:ext uri="{28A0092B-C50C-407E-A947-70E740481C1C}">
                <a14:useLocalDpi xmlns:a14="http://schemas.microsoft.com/office/drawing/2010/main" val="0"/>
              </a:ext>
            </a:extLst>
          </a:blip>
          <a:srcRect l="-20834" r="-20834"/>
          <a:stretch>
            <a:fillRect/>
          </a:stretch>
        </p:blipFill>
        <p:spPr>
          <a:xfrm>
            <a:off x="-620889" y="619266"/>
            <a:ext cx="10013244" cy="5506898"/>
          </a:xfrm>
        </p:spPr>
      </p:pic>
    </p:spTree>
    <p:extLst>
      <p:ext uri="{BB962C8B-B14F-4D97-AF65-F5344CB8AC3E}">
        <p14:creationId xmlns:p14="http://schemas.microsoft.com/office/powerpoint/2010/main" val="363309445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a:t>
            </a:r>
            <a:r>
              <a:rPr lang="en-US" dirty="0" smtClean="0"/>
              <a:t>necdotal evidence from strange </a:t>
            </a:r>
            <a:r>
              <a:rPr lang="en-US" dirty="0" err="1" smtClean="0"/>
              <a:t>planefellows</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Earmarks are “premium pork”</a:t>
            </a:r>
          </a:p>
          <a:p>
            <a:r>
              <a:rPr lang="en-US" dirty="0" smtClean="0"/>
              <a:t>In </a:t>
            </a:r>
            <a:r>
              <a:rPr lang="en-US" dirty="0"/>
              <a:t>early 00’s bill gets voted upon (in House and Senate) and then earmarks are added in conference (where they try to merge proposals)</a:t>
            </a:r>
          </a:p>
          <a:p>
            <a:pPr lvl="1"/>
            <a:r>
              <a:rPr lang="en-US" dirty="0"/>
              <a:t>Earmarks anonymous, failed requests not made public</a:t>
            </a:r>
          </a:p>
          <a:p>
            <a:pPr lvl="1"/>
            <a:r>
              <a:rPr lang="en-US" dirty="0"/>
              <a:t>If you vote for bill you get money (according to seniority, what Committee you’re in, coming tough elections</a:t>
            </a:r>
            <a:r>
              <a:rPr lang="en-US" dirty="0" smtClean="0"/>
              <a:t>)</a:t>
            </a:r>
          </a:p>
          <a:p>
            <a:r>
              <a:rPr lang="en-US" dirty="0" smtClean="0"/>
              <a:t>Ca. </a:t>
            </a:r>
            <a:r>
              <a:rPr lang="en-US" dirty="0"/>
              <a:t>2007 names of member of Congress added to earmarks</a:t>
            </a:r>
          </a:p>
          <a:p>
            <a:pPr lvl="1"/>
            <a:r>
              <a:rPr lang="en-US" dirty="0"/>
              <a:t>Transparency requirements for everyone (earmark requests had to be on website)</a:t>
            </a:r>
          </a:p>
          <a:p>
            <a:pPr lvl="2"/>
            <a:r>
              <a:rPr lang="en-US" dirty="0"/>
              <a:t>Some Congressmen were actually proud of it, so filled their website with earmark requests</a:t>
            </a:r>
          </a:p>
          <a:p>
            <a:pPr lvl="2"/>
            <a:r>
              <a:rPr lang="en-US" dirty="0"/>
              <a:t>Others more careful, just a few focused </a:t>
            </a:r>
            <a:r>
              <a:rPr lang="en-US" dirty="0" smtClean="0"/>
              <a:t>ones</a:t>
            </a:r>
          </a:p>
          <a:p>
            <a:r>
              <a:rPr lang="en-US" dirty="0" smtClean="0"/>
              <a:t>Upon election Obama pledges to veto any bill with earmarks</a:t>
            </a:r>
            <a:endParaRPr lang="en-US" dirty="0"/>
          </a:p>
          <a:p>
            <a:r>
              <a:rPr lang="en-US" dirty="0"/>
              <a:t>Strange bedfellows: Labor – HHS - Education appropriations bill</a:t>
            </a:r>
          </a:p>
          <a:p>
            <a:pPr lvl="1"/>
            <a:r>
              <a:rPr lang="en-US" dirty="0"/>
              <a:t>Total $700 billion – discretionary part $170 billion</a:t>
            </a:r>
          </a:p>
          <a:p>
            <a:pPr lvl="1"/>
            <a:r>
              <a:rPr lang="en-US" dirty="0"/>
              <a:t>Traditionally Bipartisan support</a:t>
            </a:r>
          </a:p>
          <a:p>
            <a:pPr lvl="2"/>
            <a:r>
              <a:rPr lang="en-US" dirty="0"/>
              <a:t>Democrats would almost unanimously vote for, although it had provisions against abortion</a:t>
            </a:r>
          </a:p>
          <a:p>
            <a:pPr lvl="1"/>
            <a:r>
              <a:rPr lang="en-US" dirty="0" smtClean="0"/>
              <a:t>Now, without earmarks, </a:t>
            </a:r>
            <a:r>
              <a:rPr lang="en-US" dirty="0"/>
              <a:t>it does not even go through House floor</a:t>
            </a:r>
          </a:p>
          <a:p>
            <a:pPr lvl="2"/>
            <a:r>
              <a:rPr lang="en-US" dirty="0"/>
              <a:t>So only funded through stopgap measures: Continuing Resolution (keeps spending at older levels, this year a bit lower because of deficit)</a:t>
            </a:r>
          </a:p>
          <a:p>
            <a:endParaRPr lang="en-US" dirty="0"/>
          </a:p>
          <a:p>
            <a:endParaRPr lang="en-US" dirty="0"/>
          </a:p>
        </p:txBody>
      </p:sp>
    </p:spTree>
    <p:extLst>
      <p:ext uri="{BB962C8B-B14F-4D97-AF65-F5344CB8AC3E}">
        <p14:creationId xmlns:p14="http://schemas.microsoft.com/office/powerpoint/2010/main" val="83468187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theory, lab and field</a:t>
            </a:r>
            <a:endParaRPr lang="en-US" dirty="0"/>
          </a:p>
        </p:txBody>
      </p:sp>
      <p:sp>
        <p:nvSpPr>
          <p:cNvPr id="3" name="Content Placeholder 2"/>
          <p:cNvSpPr>
            <a:spLocks noGrp="1"/>
          </p:cNvSpPr>
          <p:nvPr>
            <p:ph idx="1"/>
          </p:nvPr>
        </p:nvSpPr>
        <p:spPr/>
        <p:txBody>
          <a:bodyPr/>
          <a:lstStyle/>
          <a:p>
            <a:r>
              <a:rPr lang="en-US" dirty="0" smtClean="0"/>
              <a:t>Stage 1 rejections</a:t>
            </a:r>
          </a:p>
          <a:p>
            <a:pPr lvl="1"/>
            <a:r>
              <a:rPr lang="en-US" dirty="0" smtClean="0"/>
              <a:t>Theory </a:t>
            </a:r>
            <a:r>
              <a:rPr lang="en-US" dirty="0" smtClean="0">
                <a:latin typeface="Zapf Dingbats"/>
                <a:ea typeface="Zapf Dingbats"/>
                <a:cs typeface="Zapf Dingbats"/>
                <a:sym typeface="Zapf Dingbats"/>
              </a:rPr>
              <a:t>✗</a:t>
            </a:r>
            <a:r>
              <a:rPr lang="en-US" dirty="0" smtClean="0"/>
              <a:t> Lab </a:t>
            </a:r>
            <a:r>
              <a:rPr lang="en-US" dirty="0">
                <a:latin typeface="Zapf Dingbats"/>
                <a:ea typeface="Zapf Dingbats"/>
                <a:cs typeface="Zapf Dingbats"/>
                <a:sym typeface="Zapf Dingbats"/>
              </a:rPr>
              <a:t>✓</a:t>
            </a:r>
            <a:r>
              <a:rPr lang="en-US" dirty="0" smtClean="0"/>
              <a:t> Washington, DC </a:t>
            </a:r>
            <a:r>
              <a:rPr lang="en-US" dirty="0" smtClean="0">
                <a:latin typeface="Zapf Dingbats"/>
                <a:ea typeface="Zapf Dingbats"/>
                <a:cs typeface="Zapf Dingbats"/>
                <a:sym typeface="Zapf Dingbats"/>
              </a:rPr>
              <a:t>✓</a:t>
            </a:r>
          </a:p>
          <a:p>
            <a:r>
              <a:rPr lang="en-US" dirty="0" smtClean="0"/>
              <a:t>Strange bedfellows</a:t>
            </a:r>
            <a:endParaRPr lang="en-US" dirty="0"/>
          </a:p>
          <a:p>
            <a:pPr lvl="1"/>
            <a:r>
              <a:rPr lang="en-US" dirty="0" smtClean="0"/>
              <a:t>Theory </a:t>
            </a:r>
            <a:r>
              <a:rPr lang="en-US" dirty="0" smtClean="0">
                <a:latin typeface="Zapf Dingbats"/>
                <a:ea typeface="Zapf Dingbats"/>
                <a:cs typeface="Zapf Dingbats"/>
                <a:sym typeface="Zapf Dingbats"/>
              </a:rPr>
              <a:t>✓</a:t>
            </a:r>
            <a:r>
              <a:rPr lang="en-US" dirty="0" smtClean="0"/>
              <a:t> Lab </a:t>
            </a:r>
            <a:r>
              <a:rPr lang="en-US" dirty="0">
                <a:latin typeface="Zapf Dingbats"/>
                <a:ea typeface="Zapf Dingbats"/>
                <a:cs typeface="Zapf Dingbats"/>
                <a:sym typeface="Zapf Dingbats"/>
              </a:rPr>
              <a:t>✓</a:t>
            </a:r>
            <a:r>
              <a:rPr lang="en-US" dirty="0"/>
              <a:t> Washington, DC </a:t>
            </a:r>
            <a:r>
              <a:rPr lang="en-US" dirty="0" smtClean="0">
                <a:latin typeface="Zapf Dingbats"/>
                <a:ea typeface="Zapf Dingbats"/>
                <a:cs typeface="Zapf Dingbats"/>
                <a:sym typeface="Zapf Dingbats"/>
              </a:rPr>
              <a:t>✓✓</a:t>
            </a:r>
            <a:endParaRPr lang="en-US" dirty="0" smtClean="0">
              <a:ea typeface="Zapf Dingbats"/>
              <a:cs typeface="Zapf Dingbats"/>
              <a:sym typeface="Zapf Dingbats"/>
            </a:endParaRPr>
          </a:p>
          <a:p>
            <a:r>
              <a:rPr lang="en-US" dirty="0" smtClean="0">
                <a:ea typeface="Zapf Dingbats"/>
                <a:cs typeface="Zapf Dingbats"/>
                <a:sym typeface="Zapf Dingbats"/>
              </a:rPr>
              <a:t>Positive net welfare effect of pork</a:t>
            </a:r>
          </a:p>
          <a:p>
            <a:pPr lvl="1"/>
            <a:r>
              <a:rPr lang="en-US" dirty="0" smtClean="0">
                <a:ea typeface="Zapf Dingbats"/>
                <a:cs typeface="Zapf Dingbats"/>
                <a:sym typeface="Zapf Dingbats"/>
              </a:rPr>
              <a:t>Theory </a:t>
            </a:r>
            <a:r>
              <a:rPr lang="en-US" dirty="0">
                <a:latin typeface="Zapf Dingbats"/>
                <a:ea typeface="Zapf Dingbats"/>
                <a:cs typeface="Zapf Dingbats"/>
                <a:sym typeface="Zapf Dingbats"/>
              </a:rPr>
              <a:t>✗</a:t>
            </a:r>
            <a:r>
              <a:rPr lang="en-US" dirty="0" smtClean="0"/>
              <a:t> </a:t>
            </a:r>
            <a:r>
              <a:rPr lang="en-US" dirty="0" smtClean="0">
                <a:ea typeface="Zapf Dingbats"/>
                <a:cs typeface="Zapf Dingbats"/>
                <a:sym typeface="Zapf Dingbats"/>
              </a:rPr>
              <a:t>Lab </a:t>
            </a:r>
            <a:r>
              <a:rPr lang="en-US" dirty="0" smtClean="0">
                <a:latin typeface="Zapf Dingbats"/>
                <a:ea typeface="Zapf Dingbats"/>
                <a:cs typeface="Zapf Dingbats"/>
                <a:sym typeface="Zapf Dingbats"/>
              </a:rPr>
              <a:t>✓ </a:t>
            </a:r>
            <a:r>
              <a:rPr lang="en-US" dirty="0" smtClean="0">
                <a:ea typeface="Zapf Dingbats"/>
                <a:cs typeface="Zapf Dingbats"/>
                <a:sym typeface="Zapf Dingbats"/>
              </a:rPr>
              <a:t>Washington, DC ??</a:t>
            </a:r>
            <a:endParaRPr lang="en-US" dirty="0"/>
          </a:p>
        </p:txBody>
      </p:sp>
    </p:spTree>
    <p:extLst>
      <p:ext uri="{BB962C8B-B14F-4D97-AF65-F5344CB8AC3E}">
        <p14:creationId xmlns:p14="http://schemas.microsoft.com/office/powerpoint/2010/main" val="366999331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Legislative Bargaining over private and public good with heterogeneous preferences</a:t>
            </a:r>
          </a:p>
          <a:p>
            <a:r>
              <a:rPr lang="en-US" dirty="0" smtClean="0"/>
              <a:t>Stage 1 rejections </a:t>
            </a:r>
          </a:p>
          <a:p>
            <a:r>
              <a:rPr lang="en-US" dirty="0" smtClean="0"/>
              <a:t>Efficient equal split common</a:t>
            </a:r>
          </a:p>
          <a:p>
            <a:r>
              <a:rPr lang="en-US" dirty="0" smtClean="0"/>
              <a:t>Pork </a:t>
            </a:r>
          </a:p>
          <a:p>
            <a:pPr lvl="1"/>
            <a:r>
              <a:rPr lang="en-US" dirty="0" smtClean="0"/>
              <a:t>greases the wheels</a:t>
            </a:r>
          </a:p>
          <a:p>
            <a:pPr lvl="1"/>
            <a:r>
              <a:rPr lang="en-US" dirty="0" smtClean="0"/>
              <a:t>raises acceptance rates </a:t>
            </a:r>
          </a:p>
          <a:p>
            <a:pPr lvl="1"/>
            <a:r>
              <a:rPr lang="en-US" dirty="0" smtClean="0"/>
              <a:t>and welfare</a:t>
            </a:r>
          </a:p>
          <a:p>
            <a:r>
              <a:rPr lang="en-US" dirty="0" smtClean="0"/>
              <a:t>Allow pork?</a:t>
            </a:r>
          </a:p>
          <a:p>
            <a:pPr lvl="1"/>
            <a:r>
              <a:rPr lang="en-US" dirty="0" smtClean="0"/>
              <a:t>Allow earmarks?</a:t>
            </a:r>
            <a:endParaRPr lang="en-US" dirty="0"/>
          </a:p>
        </p:txBody>
      </p:sp>
    </p:spTree>
    <p:extLst>
      <p:ext uri="{BB962C8B-B14F-4D97-AF65-F5344CB8AC3E}">
        <p14:creationId xmlns:p14="http://schemas.microsoft.com/office/powerpoint/2010/main" val="166776661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Thank you!</a:t>
            </a:r>
          </a:p>
          <a:p>
            <a:endParaRPr lang="en-US" dirty="0"/>
          </a:p>
        </p:txBody>
      </p:sp>
    </p:spTree>
    <p:extLst>
      <p:ext uri="{BB962C8B-B14F-4D97-AF65-F5344CB8AC3E}">
        <p14:creationId xmlns:p14="http://schemas.microsoft.com/office/powerpoint/2010/main" val="102394323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 Treatment</a:t>
            </a:r>
            <a:endParaRPr lang="en-US" dirty="0"/>
          </a:p>
        </p:txBody>
      </p:sp>
      <p:sp>
        <p:nvSpPr>
          <p:cNvPr id="3" name="Content Placeholder 2"/>
          <p:cNvSpPr>
            <a:spLocks noGrp="1"/>
          </p:cNvSpPr>
          <p:nvPr>
            <p:ph idx="1"/>
          </p:nvPr>
        </p:nvSpPr>
        <p:spPr/>
        <p:txBody>
          <a:bodyPr/>
          <a:lstStyle/>
          <a:p>
            <a:r>
              <a:rPr lang="en-US" dirty="0" smtClean="0"/>
              <a:t>In the beginning (before improving the interface) 136 yielded noisy results</a:t>
            </a:r>
          </a:p>
          <a:p>
            <a:r>
              <a:rPr lang="en-US" dirty="0" smtClean="0"/>
              <a:t>New treatment in order to check if incentives to play equilibrium were too low</a:t>
            </a:r>
          </a:p>
          <a:p>
            <a:r>
              <a:rPr lang="en-US" dirty="0" smtClean="0"/>
              <a:t>X=200, UWC=3, 4 and 8 </a:t>
            </a:r>
          </a:p>
          <a:p>
            <a:pPr lvl="1"/>
            <a:r>
              <a:rPr lang="en-US" dirty="0" smtClean="0"/>
              <a:t>more cash to grease the wheels</a:t>
            </a:r>
          </a:p>
          <a:p>
            <a:r>
              <a:rPr lang="en-US" dirty="0" smtClean="0"/>
              <a:t>Downside: mixed strategy </a:t>
            </a:r>
            <a:r>
              <a:rPr lang="en-US" dirty="0" err="1" smtClean="0"/>
              <a:t>equilibria</a:t>
            </a:r>
            <a:endParaRPr lang="en-US" dirty="0" smtClean="0"/>
          </a:p>
          <a:p>
            <a:r>
              <a:rPr lang="en-US" dirty="0" smtClean="0"/>
              <a:t>4 sessions</a:t>
            </a:r>
            <a:endParaRPr lang="en-US" dirty="0"/>
          </a:p>
        </p:txBody>
      </p:sp>
    </p:spTree>
    <p:extLst>
      <p:ext uri="{BB962C8B-B14F-4D97-AF65-F5344CB8AC3E}">
        <p14:creationId xmlns:p14="http://schemas.microsoft.com/office/powerpoint/2010/main" val="41068515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1-11-24 at 3.45.25 PM.png"/>
          <p:cNvPicPr>
            <a:picLocks noGrp="1" noChangeAspect="1"/>
          </p:cNvPicPr>
          <p:nvPr>
            <p:ph idx="1"/>
          </p:nvPr>
        </p:nvPicPr>
        <p:blipFill>
          <a:blip r:embed="rId2">
            <a:extLst>
              <a:ext uri="{28A0092B-C50C-407E-A947-70E740481C1C}">
                <a14:useLocalDpi xmlns:a14="http://schemas.microsoft.com/office/drawing/2010/main" val="0"/>
              </a:ext>
            </a:extLst>
          </a:blip>
          <a:srcRect t="-10167" b="-10167"/>
          <a:stretch>
            <a:fillRect/>
          </a:stretch>
        </p:blipFill>
        <p:spPr/>
      </p:pic>
    </p:spTree>
    <p:extLst>
      <p:ext uri="{BB962C8B-B14F-4D97-AF65-F5344CB8AC3E}">
        <p14:creationId xmlns:p14="http://schemas.microsoft.com/office/powerpoint/2010/main" val="278507669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Aggregate outcomes</a:t>
            </a:r>
            <a:endParaRPr lang="en-US" dirty="0"/>
          </a:p>
        </p:txBody>
      </p:sp>
      <p:sp>
        <p:nvSpPr>
          <p:cNvPr id="3" name="Content Placeholder 2"/>
          <p:cNvSpPr>
            <a:spLocks noGrp="1"/>
          </p:cNvSpPr>
          <p:nvPr>
            <p:ph idx="1"/>
          </p:nvPr>
        </p:nvSpPr>
        <p:spPr/>
        <p:txBody>
          <a:bodyPr/>
          <a:lstStyle/>
          <a:p>
            <a:pPr marL="0" indent="0" algn="ctr">
              <a:buNone/>
            </a:pPr>
            <a:endParaRPr lang="en-US" dirty="0"/>
          </a:p>
        </p:txBody>
      </p:sp>
      <p:pic>
        <p:nvPicPr>
          <p:cNvPr id="4" name="Picture 3" descr="Screen shot 2011-11-24 at 3.47.2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6178" y="2036895"/>
            <a:ext cx="6515100" cy="3289300"/>
          </a:xfrm>
          <a:prstGeom prst="rect">
            <a:avLst/>
          </a:prstGeom>
        </p:spPr>
      </p:pic>
    </p:spTree>
    <p:extLst>
      <p:ext uri="{BB962C8B-B14F-4D97-AF65-F5344CB8AC3E}">
        <p14:creationId xmlns:p14="http://schemas.microsoft.com/office/powerpoint/2010/main" val="152236585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Screen shot 2011-11-24 at 3.49.42 PM.png"/>
          <p:cNvPicPr>
            <a:picLocks noGrp="1" noChangeAspect="1"/>
          </p:cNvPicPr>
          <p:nvPr>
            <p:ph idx="1"/>
          </p:nvPr>
        </p:nvPicPr>
        <p:blipFill>
          <a:blip r:embed="rId2">
            <a:extLst>
              <a:ext uri="{28A0092B-C50C-407E-A947-70E740481C1C}">
                <a14:useLocalDpi xmlns:a14="http://schemas.microsoft.com/office/drawing/2010/main" val="0"/>
              </a:ext>
            </a:extLst>
          </a:blip>
          <a:srcRect t="-13501" b="-13501"/>
          <a:stretch>
            <a:fillRect/>
          </a:stretch>
        </p:blipFill>
        <p:spPr/>
      </p:pic>
    </p:spTree>
    <p:extLst>
      <p:ext uri="{BB962C8B-B14F-4D97-AF65-F5344CB8AC3E}">
        <p14:creationId xmlns:p14="http://schemas.microsoft.com/office/powerpoint/2010/main" val="341106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(Jackson &amp; </a:t>
            </a:r>
            <a:r>
              <a:rPr lang="en-US" dirty="0" err="1" smtClean="0"/>
              <a:t>Moselle</a:t>
            </a:r>
            <a:r>
              <a:rPr lang="en-US" dirty="0" smtClean="0"/>
              <a:t> 2002)</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N legislators (n≥3 and odd)</a:t>
            </a:r>
          </a:p>
          <a:p>
            <a:r>
              <a:rPr lang="en-US" dirty="0" err="1" smtClean="0"/>
              <a:t>Unidimensional</a:t>
            </a:r>
            <a:r>
              <a:rPr lang="en-US" dirty="0" smtClean="0"/>
              <a:t> public good</a:t>
            </a:r>
          </a:p>
          <a:p>
            <a:pPr lvl="1"/>
            <a:r>
              <a:rPr lang="en-US" dirty="0" smtClean="0"/>
              <a:t>Possibly a familiar ideological dimension (left-right) </a:t>
            </a:r>
          </a:p>
          <a:p>
            <a:pPr lvl="1"/>
            <a:r>
              <a:rPr lang="en-US" dirty="0" smtClean="0"/>
              <a:t>Single peaked preferences</a:t>
            </a:r>
          </a:p>
          <a:p>
            <a:pPr lvl="1"/>
            <a:r>
              <a:rPr lang="en-US" dirty="0" smtClean="0"/>
              <a:t>Heterogeneous costs of distance from peak</a:t>
            </a:r>
          </a:p>
          <a:p>
            <a:r>
              <a:rPr lang="en-US" dirty="0" smtClean="0"/>
              <a:t>Private good (“pork”</a:t>
            </a:r>
            <a:r>
              <a:rPr lang="en-US" dirty="0" smtClean="0"/>
              <a:t>)</a:t>
            </a:r>
          </a:p>
          <a:p>
            <a:r>
              <a:rPr lang="en-US" dirty="0" smtClean="0"/>
              <a:t>Dynamic game with discounting </a:t>
            </a:r>
            <a:r>
              <a:rPr lang="el-GR" dirty="0" smtClean="0"/>
              <a:t>δ</a:t>
            </a:r>
            <a:endParaRPr lang="en-US" dirty="0"/>
          </a:p>
          <a:p>
            <a:pPr marL="514350" indent="-514350">
              <a:buFont typeface="+mj-lt"/>
              <a:buAutoNum type="arabicPeriod"/>
            </a:pPr>
            <a:r>
              <a:rPr lang="en-US" dirty="0" smtClean="0"/>
              <a:t>Random </a:t>
            </a:r>
            <a:r>
              <a:rPr lang="en-US" dirty="0" smtClean="0"/>
              <a:t>legislator chosen to propose allocation of public/private good</a:t>
            </a:r>
          </a:p>
          <a:p>
            <a:pPr lvl="1"/>
            <a:r>
              <a:rPr lang="en-US" dirty="0" smtClean="0"/>
              <a:t>y, </a:t>
            </a:r>
            <a:r>
              <a:rPr lang="en-US" dirty="0"/>
              <a:t>x</a:t>
            </a:r>
            <a:r>
              <a:rPr lang="en-US" baseline="-25000" dirty="0" smtClean="0"/>
              <a:t>1</a:t>
            </a:r>
            <a:r>
              <a:rPr lang="en-US" dirty="0" smtClean="0"/>
              <a:t>, x</a:t>
            </a:r>
            <a:r>
              <a:rPr lang="en-US" baseline="-25000" dirty="0" smtClean="0"/>
              <a:t>2</a:t>
            </a:r>
            <a:r>
              <a:rPr lang="en-US" dirty="0" smtClean="0"/>
              <a:t>, …,</a:t>
            </a:r>
            <a:r>
              <a:rPr lang="en-US" dirty="0" err="1"/>
              <a:t>x</a:t>
            </a:r>
            <a:r>
              <a:rPr lang="en-US" baseline="-25000" dirty="0" err="1" smtClean="0"/>
              <a:t>n</a:t>
            </a:r>
            <a:endParaRPr lang="en-US" dirty="0" smtClean="0"/>
          </a:p>
          <a:p>
            <a:pPr marL="514350" indent="-514350">
              <a:buFont typeface="+mj-lt"/>
              <a:buAutoNum type="arabicPeriod"/>
            </a:pPr>
            <a:r>
              <a:rPr lang="en-US" dirty="0" smtClean="0"/>
              <a:t>Majority voting</a:t>
            </a:r>
          </a:p>
          <a:p>
            <a:pPr marL="514350" indent="-514350">
              <a:buFont typeface="+mj-lt"/>
              <a:buAutoNum type="arabicPeriod"/>
            </a:pPr>
            <a:r>
              <a:rPr lang="en-US" dirty="0" smtClean="0"/>
              <a:t>If </a:t>
            </a:r>
            <a:r>
              <a:rPr lang="en-US" dirty="0" smtClean="0"/>
              <a:t>majority, allocations realized. If no </a:t>
            </a:r>
            <a:r>
              <a:rPr lang="en-US" dirty="0" smtClean="0"/>
              <a:t>majority, </a:t>
            </a:r>
            <a:r>
              <a:rPr lang="en-US" dirty="0" smtClean="0"/>
              <a:t>then back to stage 1 with </a:t>
            </a:r>
            <a:r>
              <a:rPr lang="en-US" dirty="0" smtClean="0"/>
              <a:t>new </a:t>
            </a:r>
            <a:r>
              <a:rPr lang="en-US" dirty="0" smtClean="0"/>
              <a:t>proposal</a:t>
            </a:r>
            <a:endParaRPr lang="en-US" dirty="0" smtClean="0"/>
          </a:p>
        </p:txBody>
      </p:sp>
    </p:spTree>
    <p:extLst>
      <p:ext uri="{BB962C8B-B14F-4D97-AF65-F5344CB8AC3E}">
        <p14:creationId xmlns:p14="http://schemas.microsoft.com/office/powerpoint/2010/main" val="421764122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1-11-24 at 3.52.52 PM.png"/>
          <p:cNvPicPr>
            <a:picLocks noGrp="1" noChangeAspect="1"/>
          </p:cNvPicPr>
          <p:nvPr>
            <p:ph idx="1"/>
          </p:nvPr>
        </p:nvPicPr>
        <p:blipFill>
          <a:blip r:embed="rId2">
            <a:extLst>
              <a:ext uri="{28A0092B-C50C-407E-A947-70E740481C1C}">
                <a14:useLocalDpi xmlns:a14="http://schemas.microsoft.com/office/drawing/2010/main" val="0"/>
              </a:ext>
            </a:extLst>
          </a:blip>
          <a:srcRect l="-18538" r="-18538"/>
          <a:stretch>
            <a:fillRect/>
          </a:stretch>
        </p:blipFill>
        <p:spPr>
          <a:xfrm>
            <a:off x="-1126409" y="256554"/>
            <a:ext cx="10672764" cy="5869609"/>
          </a:xfrm>
        </p:spPr>
      </p:pic>
    </p:spTree>
    <p:extLst>
      <p:ext uri="{BB962C8B-B14F-4D97-AF65-F5344CB8AC3E}">
        <p14:creationId xmlns:p14="http://schemas.microsoft.com/office/powerpoint/2010/main" val="27077768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evidence</a:t>
            </a:r>
            <a:endParaRPr lang="en-US" dirty="0"/>
          </a:p>
        </p:txBody>
      </p:sp>
      <p:sp>
        <p:nvSpPr>
          <p:cNvPr id="3" name="Content Placeholder 2"/>
          <p:cNvSpPr>
            <a:spLocks noGrp="1"/>
          </p:cNvSpPr>
          <p:nvPr>
            <p:ph idx="1"/>
          </p:nvPr>
        </p:nvSpPr>
        <p:spPr/>
        <p:txBody>
          <a:bodyPr>
            <a:noAutofit/>
          </a:bodyPr>
          <a:lstStyle/>
          <a:p>
            <a:r>
              <a:rPr lang="en-US" sz="1000" dirty="0" smtClean="0"/>
              <a:t>In early 00’s bill gets voted upon (in House and Senate) and then earmarks are added in conference (where they try to merge proposals)</a:t>
            </a:r>
          </a:p>
          <a:p>
            <a:pPr lvl="1"/>
            <a:r>
              <a:rPr lang="en-US" sz="1000" dirty="0" smtClean="0"/>
              <a:t>Earmarks anonymous, failed requests not made public</a:t>
            </a:r>
          </a:p>
          <a:p>
            <a:pPr lvl="1"/>
            <a:r>
              <a:rPr lang="en-US" sz="1000" dirty="0" smtClean="0"/>
              <a:t>If you vote for bill you get money (according to seniority, what Committee you’re in, coming tough elections)</a:t>
            </a:r>
          </a:p>
          <a:p>
            <a:r>
              <a:rPr lang="en-US" sz="1000" dirty="0" err="1" smtClean="0"/>
              <a:t>Ca</a:t>
            </a:r>
            <a:r>
              <a:rPr lang="en-US" sz="1000" dirty="0" smtClean="0"/>
              <a:t> 2007 names of member of Congress added to earmarks</a:t>
            </a:r>
          </a:p>
          <a:p>
            <a:pPr lvl="1"/>
            <a:r>
              <a:rPr lang="en-US" sz="1000" dirty="0" smtClean="0"/>
              <a:t>Transparency requirements for everyone (earmark requests had to be on website)</a:t>
            </a:r>
          </a:p>
          <a:p>
            <a:pPr lvl="2"/>
            <a:r>
              <a:rPr lang="en-US" sz="1000" dirty="0" smtClean="0"/>
              <a:t>Some Congressmen were actually proud of it, so filled their website with earmark requests</a:t>
            </a:r>
          </a:p>
          <a:p>
            <a:pPr lvl="2"/>
            <a:r>
              <a:rPr lang="en-US" sz="1000" dirty="0" smtClean="0"/>
              <a:t>Others more careful, just a few focused ones</a:t>
            </a:r>
          </a:p>
          <a:p>
            <a:r>
              <a:rPr lang="en-US" sz="1000" dirty="0" smtClean="0"/>
              <a:t>Reform mid to late 00’s: earmarks have to be there in the underlying texts</a:t>
            </a:r>
          </a:p>
          <a:p>
            <a:pPr lvl="1"/>
            <a:r>
              <a:rPr lang="en-US" sz="1000" dirty="0" smtClean="0"/>
              <a:t>Pork gets allocated in similar way, but you don’t know if people will vote for it</a:t>
            </a:r>
          </a:p>
          <a:p>
            <a:pPr lvl="1"/>
            <a:r>
              <a:rPr lang="en-US" sz="1000" dirty="0" smtClean="0"/>
              <a:t>Could change just a bit in conference if legislator very annoying </a:t>
            </a:r>
          </a:p>
          <a:p>
            <a:r>
              <a:rPr lang="en-US" sz="1000" dirty="0" smtClean="0"/>
              <a:t>Now: no earmarks (president pledged to veto any bills with earmarks)</a:t>
            </a:r>
          </a:p>
          <a:p>
            <a:pPr lvl="1"/>
            <a:r>
              <a:rPr lang="en-US" sz="1000" dirty="0" smtClean="0"/>
              <a:t>People hope they will come back to grease the wheels</a:t>
            </a:r>
          </a:p>
          <a:p>
            <a:pPr lvl="1"/>
            <a:r>
              <a:rPr lang="en-US" sz="1000" dirty="0" smtClean="0"/>
              <a:t>(see article in Politico)</a:t>
            </a:r>
          </a:p>
          <a:p>
            <a:pPr lvl="1"/>
            <a:r>
              <a:rPr lang="en-US" sz="1000" dirty="0" smtClean="0"/>
              <a:t>Would also get more contributions (as earmarks could go to particular lobby)</a:t>
            </a:r>
          </a:p>
          <a:p>
            <a:pPr lvl="2"/>
            <a:r>
              <a:rPr lang="en-US" sz="1000" dirty="0" smtClean="0"/>
              <a:t>Would allow Congressmen to focus more</a:t>
            </a:r>
          </a:p>
          <a:p>
            <a:pPr lvl="1"/>
            <a:r>
              <a:rPr lang="en-US" sz="1000" dirty="0" smtClean="0"/>
              <a:t>Presidents always prefer to ban earmarks and allocate the money themselves</a:t>
            </a:r>
          </a:p>
          <a:p>
            <a:pPr lvl="2"/>
            <a:r>
              <a:rPr lang="en-US" sz="1000" dirty="0" smtClean="0"/>
              <a:t>E.g. through Army Corps of Engineers</a:t>
            </a:r>
          </a:p>
          <a:p>
            <a:r>
              <a:rPr lang="en-US" sz="1000" dirty="0" smtClean="0"/>
              <a:t>Strange bedfellows: Labor – HHS - Education appropriations bill</a:t>
            </a:r>
          </a:p>
          <a:p>
            <a:pPr lvl="1"/>
            <a:r>
              <a:rPr lang="en-US" sz="1000" dirty="0" smtClean="0"/>
              <a:t>Total $700 billion – discretionary part $170 billion</a:t>
            </a:r>
          </a:p>
          <a:p>
            <a:pPr lvl="1"/>
            <a:r>
              <a:rPr lang="en-US" sz="1000" dirty="0" smtClean="0"/>
              <a:t>Traditionally Bipartisan support</a:t>
            </a:r>
          </a:p>
          <a:p>
            <a:pPr lvl="1"/>
            <a:r>
              <a:rPr lang="en-US" sz="1000" dirty="0" smtClean="0"/>
              <a:t>Democrats would almost unanimously vote for, although it had provisions against abortion</a:t>
            </a:r>
          </a:p>
          <a:p>
            <a:pPr lvl="1"/>
            <a:r>
              <a:rPr lang="en-US" sz="1000" dirty="0" smtClean="0"/>
              <a:t>Now it does not even go through House floor</a:t>
            </a:r>
          </a:p>
          <a:p>
            <a:pPr lvl="2"/>
            <a:r>
              <a:rPr lang="en-US" sz="1000" dirty="0" smtClean="0"/>
              <a:t>So only funded through stopgap measures: </a:t>
            </a:r>
            <a:r>
              <a:rPr lang="en-US" sz="1000" dirty="0"/>
              <a:t>C</a:t>
            </a:r>
            <a:r>
              <a:rPr lang="en-US" sz="1000" dirty="0" smtClean="0"/>
              <a:t>ontinuing Resolution (keeps spending at older levels, this year a bit lower because of deficit)</a:t>
            </a:r>
          </a:p>
          <a:p>
            <a:r>
              <a:rPr lang="en-US" sz="1000" dirty="0" smtClean="0"/>
              <a:t>Fiscal 2006 big fight about LIHEAP and Chairman of Committee decided to take away all earmarks</a:t>
            </a:r>
          </a:p>
          <a:p>
            <a:pPr lvl="1"/>
            <a:r>
              <a:rPr lang="en-US" sz="1000" dirty="0" smtClean="0"/>
              <a:t>Bill went from Conference to House and failed</a:t>
            </a:r>
          </a:p>
          <a:p>
            <a:pPr lvl="1"/>
            <a:r>
              <a:rPr lang="en-US" sz="1000" dirty="0" smtClean="0"/>
              <a:t>Then </a:t>
            </a:r>
            <a:r>
              <a:rPr lang="en-US" sz="1000" dirty="0" err="1" smtClean="0"/>
              <a:t>armtwisting</a:t>
            </a:r>
            <a:r>
              <a:rPr lang="en-US" sz="1000" dirty="0" smtClean="0"/>
              <a:t> </a:t>
            </a:r>
            <a:r>
              <a:rPr lang="en-US" sz="1000" dirty="0" err="1" smtClean="0"/>
              <a:t>etc</a:t>
            </a:r>
            <a:r>
              <a:rPr lang="en-US" sz="1000" dirty="0" smtClean="0"/>
              <a:t> to get it to pass</a:t>
            </a:r>
            <a:endParaRPr lang="en-US" sz="1000" dirty="0"/>
          </a:p>
        </p:txBody>
      </p:sp>
    </p:spTree>
    <p:extLst>
      <p:ext uri="{BB962C8B-B14F-4D97-AF65-F5344CB8AC3E}">
        <p14:creationId xmlns:p14="http://schemas.microsoft.com/office/powerpoint/2010/main" val="169600624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Pork</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Pork barrel</a:t>
            </a:r>
          </a:p>
          <a:p>
            <a:pPr lvl="1"/>
            <a:r>
              <a:rPr lang="en-US" dirty="0"/>
              <a:t>p</a:t>
            </a:r>
            <a:r>
              <a:rPr lang="en-US" dirty="0" smtClean="0"/>
              <a:t>re-Civil War, slaves given barrel of salt pork as reward but then had to compete to get their share</a:t>
            </a:r>
          </a:p>
          <a:p>
            <a:pPr lvl="1"/>
            <a:r>
              <a:rPr lang="en-US" dirty="0" smtClean="0"/>
              <a:t>In 1863 </a:t>
            </a:r>
            <a:r>
              <a:rPr lang="en-US" i="1" dirty="0" smtClean="0"/>
              <a:t>E.E. Hale </a:t>
            </a:r>
            <a:r>
              <a:rPr lang="en-US" dirty="0" smtClean="0"/>
              <a:t>used pork as a metaphor for any form of public spending to the citizenry</a:t>
            </a:r>
          </a:p>
          <a:p>
            <a:r>
              <a:rPr lang="en-US" dirty="0" smtClean="0"/>
              <a:t>Modern times?</a:t>
            </a:r>
          </a:p>
          <a:p>
            <a:r>
              <a:rPr lang="en-US" dirty="0" smtClean="0"/>
              <a:t>Common Agricultural Policy in the EU</a:t>
            </a:r>
          </a:p>
          <a:p>
            <a:pPr lvl="1"/>
            <a:r>
              <a:rPr lang="en-US" dirty="0" smtClean="0"/>
              <a:t>About 44 billion euros, almost 31% of Union budget - used to be up to 50%!</a:t>
            </a:r>
          </a:p>
          <a:p>
            <a:pPr lvl="1"/>
            <a:r>
              <a:rPr lang="en-US" dirty="0" smtClean="0"/>
              <a:t>“Butter mountains and wine lakes”</a:t>
            </a:r>
          </a:p>
          <a:p>
            <a:r>
              <a:rPr lang="en-US" dirty="0" smtClean="0"/>
              <a:t>In US</a:t>
            </a:r>
          </a:p>
          <a:p>
            <a:pPr lvl="1"/>
            <a:r>
              <a:rPr lang="en-US" dirty="0" smtClean="0"/>
              <a:t>Federal Highway Trust Fund</a:t>
            </a:r>
          </a:p>
          <a:p>
            <a:pPr lvl="2"/>
            <a:r>
              <a:rPr lang="en-US" dirty="0" smtClean="0"/>
              <a:t>To construct highways</a:t>
            </a:r>
          </a:p>
          <a:p>
            <a:pPr lvl="2"/>
            <a:r>
              <a:rPr lang="en-US" dirty="0" smtClean="0"/>
              <a:t>About $30 billion</a:t>
            </a:r>
          </a:p>
          <a:p>
            <a:pPr lvl="1"/>
            <a:r>
              <a:rPr lang="en-US" dirty="0" smtClean="0"/>
              <a:t>Army Corps of Engineers</a:t>
            </a:r>
          </a:p>
          <a:p>
            <a:pPr marL="914400" lvl="2" indent="0">
              <a:buNone/>
            </a:pPr>
            <a:endParaRPr lang="en-US" dirty="0" smtClean="0"/>
          </a:p>
        </p:txBody>
      </p:sp>
    </p:spTree>
    <p:extLst>
      <p:ext uri="{BB962C8B-B14F-4D97-AF65-F5344CB8AC3E}">
        <p14:creationId xmlns:p14="http://schemas.microsoft.com/office/powerpoint/2010/main" val="7714882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predictions</a:t>
            </a:r>
            <a:endParaRPr lang="en-US" dirty="0"/>
          </a:p>
        </p:txBody>
      </p:sp>
      <p:sp>
        <p:nvSpPr>
          <p:cNvPr id="3" name="Content Placeholder 2"/>
          <p:cNvSpPr>
            <a:spLocks noGrp="1"/>
          </p:cNvSpPr>
          <p:nvPr>
            <p:ph idx="1"/>
          </p:nvPr>
        </p:nvSpPr>
        <p:spPr/>
        <p:txBody>
          <a:bodyPr/>
          <a:lstStyle/>
          <a:p>
            <a:r>
              <a:rPr lang="en-US" dirty="0" smtClean="0"/>
              <a:t>“greasing the wheels”</a:t>
            </a:r>
          </a:p>
          <a:p>
            <a:pPr lvl="1"/>
            <a:r>
              <a:rPr lang="en-US" dirty="0" smtClean="0"/>
              <a:t>Pork as an instrument for legislative compromise</a:t>
            </a:r>
          </a:p>
          <a:p>
            <a:r>
              <a:rPr lang="en-US" dirty="0" smtClean="0"/>
              <a:t>Not all bad</a:t>
            </a:r>
          </a:p>
          <a:p>
            <a:pPr lvl="1"/>
            <a:r>
              <a:rPr lang="en-US" dirty="0" smtClean="0"/>
              <a:t>Welfare </a:t>
            </a:r>
            <a:r>
              <a:rPr lang="en-US" i="1" dirty="0" smtClean="0"/>
              <a:t>can increase</a:t>
            </a:r>
          </a:p>
          <a:p>
            <a:pPr lvl="2"/>
            <a:r>
              <a:rPr lang="en-US" dirty="0" smtClean="0"/>
              <a:t>as measured by total value of legislator payoffs even after accounting for cost of private good</a:t>
            </a:r>
          </a:p>
          <a:p>
            <a:pPr lvl="2"/>
            <a:r>
              <a:rPr lang="en-US" dirty="0" smtClean="0"/>
              <a:t>idea here: legislator payoffs proxy for constituent’s interests</a:t>
            </a:r>
          </a:p>
          <a:p>
            <a:endParaRPr lang="en-US" dirty="0" smtClean="0"/>
          </a:p>
          <a:p>
            <a:endParaRPr lang="en-US" dirty="0"/>
          </a:p>
        </p:txBody>
      </p:sp>
    </p:spTree>
    <p:extLst>
      <p:ext uri="{BB962C8B-B14F-4D97-AF65-F5344CB8AC3E}">
        <p14:creationId xmlns:p14="http://schemas.microsoft.com/office/powerpoint/2010/main" val="8340959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Lab Experiment?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 order to control preferences</a:t>
            </a:r>
          </a:p>
          <a:p>
            <a:r>
              <a:rPr lang="en-US" dirty="0" smtClean="0"/>
              <a:t>Observe the bargaining process!</a:t>
            </a:r>
          </a:p>
          <a:p>
            <a:pPr lvl="1"/>
            <a:r>
              <a:rPr lang="en-US" dirty="0" smtClean="0"/>
              <a:t>Not enough inside information of what happens behind closed doors in Capitol Hill</a:t>
            </a:r>
          </a:p>
          <a:p>
            <a:r>
              <a:rPr lang="en-US" dirty="0" smtClean="0"/>
              <a:t>External validity?</a:t>
            </a:r>
          </a:p>
          <a:p>
            <a:pPr lvl="1"/>
            <a:r>
              <a:rPr lang="en-US" dirty="0" smtClean="0"/>
              <a:t>No evidence that US senators or senior </a:t>
            </a:r>
            <a:r>
              <a:rPr lang="en-US" dirty="0" err="1" smtClean="0"/>
              <a:t>Eurocrats</a:t>
            </a:r>
            <a:r>
              <a:rPr lang="en-US" dirty="0" smtClean="0"/>
              <a:t> are more sophisticated </a:t>
            </a:r>
            <a:r>
              <a:rPr lang="en-US" dirty="0"/>
              <a:t>(or better game theorists</a:t>
            </a:r>
            <a:r>
              <a:rPr lang="en-US" dirty="0" smtClean="0"/>
              <a:t>)</a:t>
            </a:r>
            <a:r>
              <a:rPr lang="el-GR" dirty="0" smtClean="0"/>
              <a:t> </a:t>
            </a:r>
            <a:r>
              <a:rPr lang="en-US" dirty="0" smtClean="0"/>
              <a:t>than undergraduate students</a:t>
            </a:r>
          </a:p>
          <a:p>
            <a:pPr lvl="1"/>
            <a:r>
              <a:rPr lang="en-US" dirty="0" smtClean="0"/>
              <a:t>Just look at </a:t>
            </a:r>
            <a:r>
              <a:rPr lang="en-US" dirty="0" err="1" smtClean="0"/>
              <a:t>eurozone</a:t>
            </a:r>
            <a:r>
              <a:rPr lang="en-US" dirty="0" smtClean="0"/>
              <a:t> mess</a:t>
            </a:r>
          </a:p>
          <a:p>
            <a:pPr lvl="2"/>
            <a:r>
              <a:rPr lang="en-US" dirty="0" smtClean="0"/>
              <a:t>Or US debt ceiling mess</a:t>
            </a:r>
            <a:endParaRPr lang="en-US" dirty="0"/>
          </a:p>
        </p:txBody>
      </p:sp>
    </p:spTree>
    <p:extLst>
      <p:ext uri="{BB962C8B-B14F-4D97-AF65-F5344CB8AC3E}">
        <p14:creationId xmlns:p14="http://schemas.microsoft.com/office/powerpoint/2010/main" val="385304203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Growing literature on legislative Bargaining in games with fixed extensive form a la Baron-</a:t>
            </a:r>
            <a:r>
              <a:rPr lang="en-US" dirty="0" err="1" smtClean="0"/>
              <a:t>Ferejohn</a:t>
            </a:r>
            <a:r>
              <a:rPr lang="en-US" dirty="0" smtClean="0"/>
              <a:t> (1989)</a:t>
            </a:r>
          </a:p>
          <a:p>
            <a:r>
              <a:rPr lang="en-US" dirty="0" smtClean="0"/>
              <a:t>Private Goods only</a:t>
            </a:r>
          </a:p>
          <a:p>
            <a:pPr lvl="1"/>
            <a:r>
              <a:rPr lang="en-US" dirty="0" err="1" smtClean="0"/>
              <a:t>McKelvey</a:t>
            </a:r>
            <a:r>
              <a:rPr lang="en-US" dirty="0" smtClean="0"/>
              <a:t> (1991)</a:t>
            </a:r>
          </a:p>
          <a:p>
            <a:pPr lvl="1"/>
            <a:r>
              <a:rPr lang="en-US" dirty="0" err="1" smtClean="0"/>
              <a:t>Diermeier</a:t>
            </a:r>
            <a:r>
              <a:rPr lang="en-US" dirty="0" smtClean="0"/>
              <a:t> and Morton (2005)</a:t>
            </a:r>
          </a:p>
          <a:p>
            <a:pPr lvl="1"/>
            <a:r>
              <a:rPr lang="en-US" dirty="0" err="1" smtClean="0"/>
              <a:t>Frechette</a:t>
            </a:r>
            <a:r>
              <a:rPr lang="en-US" dirty="0" smtClean="0"/>
              <a:t>, </a:t>
            </a:r>
            <a:r>
              <a:rPr lang="en-US" dirty="0" err="1" smtClean="0"/>
              <a:t>Kagel</a:t>
            </a:r>
            <a:r>
              <a:rPr lang="en-US" dirty="0" smtClean="0"/>
              <a:t> and </a:t>
            </a:r>
            <a:r>
              <a:rPr lang="en-US" dirty="0" err="1" smtClean="0"/>
              <a:t>Morelli</a:t>
            </a:r>
            <a:r>
              <a:rPr lang="en-US" dirty="0" smtClean="0"/>
              <a:t> (2005a)</a:t>
            </a:r>
          </a:p>
          <a:p>
            <a:pPr lvl="1"/>
            <a:r>
              <a:rPr lang="en-US" dirty="0" err="1"/>
              <a:t>Frechette</a:t>
            </a:r>
            <a:r>
              <a:rPr lang="en-US" dirty="0"/>
              <a:t>, </a:t>
            </a:r>
            <a:r>
              <a:rPr lang="en-US" dirty="0" err="1"/>
              <a:t>Kagel</a:t>
            </a:r>
            <a:r>
              <a:rPr lang="en-US" dirty="0"/>
              <a:t> and </a:t>
            </a:r>
            <a:r>
              <a:rPr lang="en-US" dirty="0" err="1"/>
              <a:t>Morelli</a:t>
            </a:r>
            <a:r>
              <a:rPr lang="en-US" dirty="0"/>
              <a:t> (</a:t>
            </a:r>
            <a:r>
              <a:rPr lang="en-US" dirty="0" smtClean="0"/>
              <a:t>2005b)</a:t>
            </a:r>
          </a:p>
          <a:p>
            <a:r>
              <a:rPr lang="en-US" dirty="0" smtClean="0"/>
              <a:t>Private &amp; Public (homogeneous preferences over public)</a:t>
            </a:r>
          </a:p>
          <a:p>
            <a:pPr lvl="1"/>
            <a:r>
              <a:rPr lang="en-US" dirty="0" err="1"/>
              <a:t>Frechette</a:t>
            </a:r>
            <a:r>
              <a:rPr lang="en-US" dirty="0"/>
              <a:t>, </a:t>
            </a:r>
            <a:r>
              <a:rPr lang="en-US" dirty="0" err="1"/>
              <a:t>Kagel</a:t>
            </a:r>
            <a:r>
              <a:rPr lang="en-US" dirty="0"/>
              <a:t> and </a:t>
            </a:r>
            <a:r>
              <a:rPr lang="en-US" dirty="0" err="1"/>
              <a:t>Morelli</a:t>
            </a:r>
            <a:r>
              <a:rPr lang="en-US" dirty="0"/>
              <a:t> </a:t>
            </a:r>
            <a:r>
              <a:rPr lang="en-US" dirty="0" smtClean="0"/>
              <a:t>(in press)</a:t>
            </a:r>
          </a:p>
          <a:p>
            <a:r>
              <a:rPr lang="en-US" dirty="0" smtClean="0"/>
              <a:t>Christiansen (2010)</a:t>
            </a:r>
          </a:p>
          <a:p>
            <a:pPr lvl="1"/>
            <a:r>
              <a:rPr lang="en-US" dirty="0" smtClean="0"/>
              <a:t>public and private with different blocks of legislators having heterogeneous preferences over the funding level for public good</a:t>
            </a:r>
          </a:p>
          <a:p>
            <a:pPr lvl="2"/>
            <a:r>
              <a:rPr lang="en-US" dirty="0" smtClean="0"/>
              <a:t>Private good comes out of common pool for public good</a:t>
            </a:r>
          </a:p>
          <a:p>
            <a:pPr lvl="2"/>
            <a:r>
              <a:rPr lang="en-US" dirty="0" smtClean="0"/>
              <a:t>Not as versatile as Jackson-</a:t>
            </a:r>
            <a:r>
              <a:rPr lang="en-US" dirty="0" err="1" smtClean="0"/>
              <a:t>Moselle</a:t>
            </a:r>
            <a:r>
              <a:rPr lang="en-US" dirty="0" smtClean="0"/>
              <a:t>, cannot be used for understanding how pork affects bargaining rights</a:t>
            </a:r>
          </a:p>
          <a:p>
            <a:endParaRPr lang="en-US" dirty="0"/>
          </a:p>
        </p:txBody>
      </p:sp>
    </p:spTree>
    <p:extLst>
      <p:ext uri="{BB962C8B-B14F-4D97-AF65-F5344CB8AC3E}">
        <p14:creationId xmlns:p14="http://schemas.microsoft.com/office/powerpoint/2010/main" val="204740024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Experimental Design</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N=3</a:t>
            </a:r>
          </a:p>
          <a:p>
            <a:r>
              <a:rPr lang="en-US" dirty="0" smtClean="0"/>
              <a:t>Public good in [0,100]</a:t>
            </a:r>
          </a:p>
          <a:p>
            <a:pPr lvl="1"/>
            <a:r>
              <a:rPr lang="en-US" dirty="0" smtClean="0"/>
              <a:t>Costs of deviation (1, 3, 6)</a:t>
            </a:r>
          </a:p>
          <a:p>
            <a:pPr lvl="1"/>
            <a:r>
              <a:rPr lang="en-US" dirty="0" smtClean="0"/>
              <a:t>Players located at (0, 33, 100)</a:t>
            </a:r>
          </a:p>
          <a:p>
            <a:r>
              <a:rPr lang="en-US" dirty="0" smtClean="0"/>
              <a:t>Total cash X=100</a:t>
            </a:r>
          </a:p>
          <a:p>
            <a:r>
              <a:rPr lang="el-GR" dirty="0" smtClean="0"/>
              <a:t>δ=1</a:t>
            </a:r>
          </a:p>
          <a:p>
            <a:pPr lvl="1"/>
            <a:r>
              <a:rPr lang="en-US" dirty="0" smtClean="0"/>
              <a:t>Default needed</a:t>
            </a:r>
          </a:p>
          <a:p>
            <a:pPr lvl="1"/>
            <a:r>
              <a:rPr lang="en-US" dirty="0" smtClean="0"/>
              <a:t>JM show it does not </a:t>
            </a:r>
            <a:r>
              <a:rPr lang="en-US" dirty="0" smtClean="0"/>
              <a:t>matter</a:t>
            </a:r>
          </a:p>
          <a:p>
            <a:r>
              <a:rPr lang="en-US" dirty="0" smtClean="0"/>
              <a:t>All players submit proposals, one chosen at random</a:t>
            </a:r>
            <a:endParaRPr lang="en-US" dirty="0" smtClean="0"/>
          </a:p>
          <a:p>
            <a:r>
              <a:rPr lang="en-US" dirty="0" smtClean="0"/>
              <a:t>Almost neutral framing </a:t>
            </a:r>
          </a:p>
          <a:p>
            <a:pPr lvl="1"/>
            <a:r>
              <a:rPr lang="en-US" dirty="0" smtClean="0"/>
              <a:t>bargaining over location of bus stop</a:t>
            </a:r>
          </a:p>
          <a:p>
            <a:pPr lvl="1"/>
            <a:r>
              <a:rPr lang="en-US" dirty="0" smtClean="0"/>
              <a:t>UWC “unit walking costs”</a:t>
            </a:r>
          </a:p>
          <a:p>
            <a:r>
              <a:rPr lang="el-GR" dirty="0" smtClean="0"/>
              <a:t>Π=600 + </a:t>
            </a:r>
            <a:r>
              <a:rPr lang="en-US" dirty="0" smtClean="0"/>
              <a:t>UWC* (</a:t>
            </a:r>
            <a:r>
              <a:rPr lang="en-US" dirty="0" err="1" smtClean="0"/>
              <a:t>y</a:t>
            </a:r>
            <a:r>
              <a:rPr lang="en-US" baseline="-25000" dirty="0" err="1" smtClean="0"/>
              <a:t>i</a:t>
            </a:r>
            <a:r>
              <a:rPr lang="en-US" baseline="30000" dirty="0" smtClean="0"/>
              <a:t>*</a:t>
            </a:r>
            <a:r>
              <a:rPr lang="en-US" dirty="0" smtClean="0"/>
              <a:t>-y)+x</a:t>
            </a:r>
            <a:r>
              <a:rPr lang="en-US" baseline="-25000" dirty="0" smtClean="0"/>
              <a:t>i</a:t>
            </a:r>
          </a:p>
          <a:p>
            <a:r>
              <a:rPr lang="en-US" dirty="0" smtClean="0"/>
              <a:t>Key programming issue: make opportunity cost clear</a:t>
            </a:r>
          </a:p>
          <a:p>
            <a:pPr lvl="1"/>
            <a:r>
              <a:rPr lang="en-US" dirty="0" smtClean="0"/>
              <a:t>Calculate button, graphic showing the location and the exact distance to walk along with walking cost</a:t>
            </a:r>
          </a:p>
        </p:txBody>
      </p:sp>
    </p:spTree>
    <p:extLst>
      <p:ext uri="{BB962C8B-B14F-4D97-AF65-F5344CB8AC3E}">
        <p14:creationId xmlns:p14="http://schemas.microsoft.com/office/powerpoint/2010/main" val="197778660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553</TotalTime>
  <Words>2629</Words>
  <Application>Microsoft Macintosh PowerPoint</Application>
  <PresentationFormat>On-screen Show (4:3)</PresentationFormat>
  <Paragraphs>279</Paragraphs>
  <Slides>41</Slides>
  <Notes>19</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Coalition Formation in a Legislative Voting Game</vt:lpstr>
      <vt:lpstr>“politics makes strange bedfellows” </vt:lpstr>
      <vt:lpstr>Motivation</vt:lpstr>
      <vt:lpstr>Model (Jackson &amp; Moselle 2002)</vt:lpstr>
      <vt:lpstr>Pork</vt:lpstr>
      <vt:lpstr>Model predictions</vt:lpstr>
      <vt:lpstr>Why Lab Experiment?</vt:lpstr>
      <vt:lpstr>Literature</vt:lpstr>
      <vt:lpstr>Our Experimental Design</vt:lpstr>
      <vt:lpstr>PowerPoint Presentation</vt:lpstr>
      <vt:lpstr>PowerPoint Presentation</vt:lpstr>
      <vt:lpstr>PowerPoint Presentation</vt:lpstr>
      <vt:lpstr>Predictions</vt:lpstr>
      <vt:lpstr>PowerPoint Presentation</vt:lpstr>
      <vt:lpstr>Sessions</vt:lpstr>
      <vt:lpstr>Results: Aggregate Outcomes</vt:lpstr>
      <vt:lpstr>Results: Aggregate Outcomes</vt:lpstr>
      <vt:lpstr>Results: by type – no cash</vt:lpstr>
      <vt:lpstr>Results: by type – no cash</vt:lpstr>
      <vt:lpstr>Results: by type – no cash</vt:lpstr>
      <vt:lpstr>Results: by type – no cash</vt:lpstr>
      <vt:lpstr>Results: by type – no cash</vt:lpstr>
      <vt:lpstr>Results: by type – with cash</vt:lpstr>
      <vt:lpstr>Results: by type – with cash</vt:lpstr>
      <vt:lpstr>Results: by type – with cash</vt:lpstr>
      <vt:lpstr>Results: by type – with cash</vt:lpstr>
      <vt:lpstr>Results: by type – with cash</vt:lpstr>
      <vt:lpstr>Results: voting probits</vt:lpstr>
      <vt:lpstr>Is behavior individually rational?</vt:lpstr>
      <vt:lpstr>PowerPoint Presentation</vt:lpstr>
      <vt:lpstr>PowerPoint Presentation</vt:lpstr>
      <vt:lpstr>Anecdotal evidence from strange planefellows</vt:lpstr>
      <vt:lpstr>Comparing theory, lab and field</vt:lpstr>
      <vt:lpstr>Conclusions</vt:lpstr>
      <vt:lpstr>PowerPoint Presentation</vt:lpstr>
      <vt:lpstr>Parallel Treatment</vt:lpstr>
      <vt:lpstr>PowerPoint Presentation</vt:lpstr>
      <vt:lpstr>Aggregate outcomes</vt:lpstr>
      <vt:lpstr>PowerPoint Presentation</vt:lpstr>
      <vt:lpstr>PowerPoint Presentation</vt:lpstr>
      <vt:lpstr>US evidence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Coalition Formation in a Legislative Voting Game</dc:title>
  <dc:creator>Sotiris Georganas</dc:creator>
  <cp:lastModifiedBy>S G</cp:lastModifiedBy>
  <cp:revision>59</cp:revision>
  <dcterms:created xsi:type="dcterms:W3CDTF">2011-10-21T17:07:12Z</dcterms:created>
  <dcterms:modified xsi:type="dcterms:W3CDTF">2012-03-10T02:27:35Z</dcterms:modified>
</cp:coreProperties>
</file>